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74" r:id="rId1"/>
  </p:sldMasterIdLst>
  <p:notesMasterIdLst>
    <p:notesMasterId r:id="rId44"/>
  </p:notesMasterIdLst>
  <p:handoutMasterIdLst>
    <p:handoutMasterId r:id="rId45"/>
  </p:handoutMasterIdLst>
  <p:sldIdLst>
    <p:sldId id="300" r:id="rId2"/>
    <p:sldId id="393" r:id="rId3"/>
    <p:sldId id="384" r:id="rId4"/>
    <p:sldId id="372" r:id="rId5"/>
    <p:sldId id="374" r:id="rId6"/>
    <p:sldId id="371" r:id="rId7"/>
    <p:sldId id="344" r:id="rId8"/>
    <p:sldId id="361" r:id="rId9"/>
    <p:sldId id="369" r:id="rId10"/>
    <p:sldId id="370" r:id="rId11"/>
    <p:sldId id="328" r:id="rId12"/>
    <p:sldId id="329" r:id="rId13"/>
    <p:sldId id="330" r:id="rId14"/>
    <p:sldId id="375" r:id="rId15"/>
    <p:sldId id="363" r:id="rId16"/>
    <p:sldId id="342" r:id="rId17"/>
    <p:sldId id="387" r:id="rId18"/>
    <p:sldId id="349" r:id="rId19"/>
    <p:sldId id="348" r:id="rId20"/>
    <p:sldId id="382" r:id="rId21"/>
    <p:sldId id="376" r:id="rId22"/>
    <p:sldId id="383" r:id="rId23"/>
    <p:sldId id="396" r:id="rId24"/>
    <p:sldId id="397" r:id="rId25"/>
    <p:sldId id="394" r:id="rId26"/>
    <p:sldId id="377" r:id="rId27"/>
    <p:sldId id="395" r:id="rId28"/>
    <p:sldId id="385" r:id="rId29"/>
    <p:sldId id="380" r:id="rId30"/>
    <p:sldId id="378" r:id="rId31"/>
    <p:sldId id="313" r:id="rId32"/>
    <p:sldId id="398" r:id="rId33"/>
    <p:sldId id="399" r:id="rId34"/>
    <p:sldId id="400" r:id="rId35"/>
    <p:sldId id="401" r:id="rId36"/>
    <p:sldId id="402" r:id="rId37"/>
    <p:sldId id="403" r:id="rId38"/>
    <p:sldId id="341" r:id="rId39"/>
    <p:sldId id="404" r:id="rId40"/>
    <p:sldId id="358" r:id="rId41"/>
    <p:sldId id="368" r:id="rId42"/>
    <p:sldId id="391" r:id="rId43"/>
  </p:sldIdLst>
  <p:sldSz cx="9144000" cy="6858000" type="screen4x3"/>
  <p:notesSz cx="69977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BA62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8550" autoAdjust="0"/>
    <p:restoredTop sz="94652" autoAdjust="0"/>
  </p:normalViewPr>
  <p:slideViewPr>
    <p:cSldViewPr>
      <p:cViewPr varScale="1">
        <p:scale>
          <a:sx n="78" d="100"/>
          <a:sy n="78" d="100"/>
        </p:scale>
        <p:origin x="-654" y="-96"/>
      </p:cViewPr>
      <p:guideLst>
        <p:guide orient="horz" pos="2160"/>
        <p:guide pos="2880"/>
      </p:guideLst>
    </p:cSldViewPr>
  </p:slideViewPr>
  <p:outlineViewPr>
    <p:cViewPr>
      <p:scale>
        <a:sx n="33" d="100"/>
        <a:sy n="33" d="100"/>
      </p:scale>
      <p:origin x="0" y="294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3"/>
            <a:ext cx="3032127" cy="463633"/>
          </a:xfrm>
          <a:prstGeom prst="rect">
            <a:avLst/>
          </a:prstGeom>
          <a:noFill/>
          <a:ln w="9525">
            <a:noFill/>
            <a:miter lim="800000"/>
            <a:headEnd/>
            <a:tailEnd/>
          </a:ln>
          <a:effectLst/>
        </p:spPr>
        <p:txBody>
          <a:bodyPr vert="horz" wrap="square" lIns="93016" tIns="46507" rIns="93016" bIns="46507" numCol="1" anchor="t" anchorCtr="0" compatLnSpc="1">
            <a:prstTxWarp prst="textNoShape">
              <a:avLst/>
            </a:prstTxWarp>
          </a:bodyPr>
          <a:lstStyle>
            <a:lvl1pPr defTabSz="930159">
              <a:defRPr sz="1200"/>
            </a:lvl1pPr>
          </a:lstStyle>
          <a:p>
            <a:endParaRPr lang="en-US"/>
          </a:p>
        </p:txBody>
      </p:sp>
      <p:sp>
        <p:nvSpPr>
          <p:cNvPr id="8195" name="Rectangle 3"/>
          <p:cNvSpPr>
            <a:spLocks noGrp="1" noChangeArrowheads="1"/>
          </p:cNvSpPr>
          <p:nvPr>
            <p:ph type="dt" sz="quarter" idx="1"/>
          </p:nvPr>
        </p:nvSpPr>
        <p:spPr bwMode="auto">
          <a:xfrm>
            <a:off x="3963999" y="3"/>
            <a:ext cx="3032127" cy="463633"/>
          </a:xfrm>
          <a:prstGeom prst="rect">
            <a:avLst/>
          </a:prstGeom>
          <a:noFill/>
          <a:ln w="9525">
            <a:noFill/>
            <a:miter lim="800000"/>
            <a:headEnd/>
            <a:tailEnd/>
          </a:ln>
          <a:effectLst/>
        </p:spPr>
        <p:txBody>
          <a:bodyPr vert="horz" wrap="square" lIns="93016" tIns="46507" rIns="93016" bIns="46507" numCol="1" anchor="t" anchorCtr="0" compatLnSpc="1">
            <a:prstTxWarp prst="textNoShape">
              <a:avLst/>
            </a:prstTxWarp>
          </a:bodyPr>
          <a:lstStyle>
            <a:lvl1pPr algn="r" defTabSz="930159">
              <a:defRPr sz="1200"/>
            </a:lvl1pPr>
          </a:lstStyle>
          <a:p>
            <a:endParaRPr lang="en-US"/>
          </a:p>
        </p:txBody>
      </p:sp>
      <p:sp>
        <p:nvSpPr>
          <p:cNvPr id="8196" name="Rectangle 4"/>
          <p:cNvSpPr>
            <a:spLocks noGrp="1" noChangeArrowheads="1"/>
          </p:cNvSpPr>
          <p:nvPr>
            <p:ph type="ftr" sz="quarter" idx="2"/>
          </p:nvPr>
        </p:nvSpPr>
        <p:spPr bwMode="auto">
          <a:xfrm>
            <a:off x="0" y="8818492"/>
            <a:ext cx="3032127" cy="463633"/>
          </a:xfrm>
          <a:prstGeom prst="rect">
            <a:avLst/>
          </a:prstGeom>
          <a:noFill/>
          <a:ln w="9525">
            <a:noFill/>
            <a:miter lim="800000"/>
            <a:headEnd/>
            <a:tailEnd/>
          </a:ln>
          <a:effectLst/>
        </p:spPr>
        <p:txBody>
          <a:bodyPr vert="horz" wrap="square" lIns="93016" tIns="46507" rIns="93016" bIns="46507" numCol="1" anchor="b" anchorCtr="0" compatLnSpc="1">
            <a:prstTxWarp prst="textNoShape">
              <a:avLst/>
            </a:prstTxWarp>
          </a:bodyPr>
          <a:lstStyle>
            <a:lvl1pPr defTabSz="930159">
              <a:defRPr sz="1200"/>
            </a:lvl1pPr>
          </a:lstStyle>
          <a:p>
            <a:endParaRPr lang="en-US"/>
          </a:p>
        </p:txBody>
      </p:sp>
      <p:sp>
        <p:nvSpPr>
          <p:cNvPr id="8197" name="Rectangle 5"/>
          <p:cNvSpPr>
            <a:spLocks noGrp="1" noChangeArrowheads="1"/>
          </p:cNvSpPr>
          <p:nvPr>
            <p:ph type="sldNum" sz="quarter" idx="3"/>
          </p:nvPr>
        </p:nvSpPr>
        <p:spPr bwMode="auto">
          <a:xfrm>
            <a:off x="3963999" y="8818492"/>
            <a:ext cx="3032127" cy="463633"/>
          </a:xfrm>
          <a:prstGeom prst="rect">
            <a:avLst/>
          </a:prstGeom>
          <a:noFill/>
          <a:ln w="9525">
            <a:noFill/>
            <a:miter lim="800000"/>
            <a:headEnd/>
            <a:tailEnd/>
          </a:ln>
          <a:effectLst/>
        </p:spPr>
        <p:txBody>
          <a:bodyPr vert="horz" wrap="square" lIns="93016" tIns="46507" rIns="93016" bIns="46507" numCol="1" anchor="b" anchorCtr="0" compatLnSpc="1">
            <a:prstTxWarp prst="textNoShape">
              <a:avLst/>
            </a:prstTxWarp>
          </a:bodyPr>
          <a:lstStyle>
            <a:lvl1pPr algn="r" defTabSz="930159">
              <a:defRPr sz="1200"/>
            </a:lvl1pPr>
          </a:lstStyle>
          <a:p>
            <a:fld id="{13582193-50D1-43DC-BFB3-AC25C75D9904}" type="slidenum">
              <a:rPr lang="en-US"/>
              <a:pPr/>
              <a:t>‹#›</a:t>
            </a:fld>
            <a:endParaRPr lang="en-US"/>
          </a:p>
        </p:txBody>
      </p:sp>
    </p:spTree>
    <p:extLst>
      <p:ext uri="{BB962C8B-B14F-4D97-AF65-F5344CB8AC3E}">
        <p14:creationId xmlns:p14="http://schemas.microsoft.com/office/powerpoint/2010/main" val="385550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2971" cy="464503"/>
          </a:xfrm>
          <a:prstGeom prst="rect">
            <a:avLst/>
          </a:prstGeom>
        </p:spPr>
        <p:txBody>
          <a:bodyPr vert="horz" lIns="91285" tIns="45642" rIns="91285" bIns="45642" rtlCol="0"/>
          <a:lstStyle>
            <a:lvl1pPr algn="l">
              <a:defRPr sz="1200"/>
            </a:lvl1pPr>
          </a:lstStyle>
          <a:p>
            <a:endParaRPr lang="en-US"/>
          </a:p>
        </p:txBody>
      </p:sp>
      <p:sp>
        <p:nvSpPr>
          <p:cNvPr id="3" name="Date Placeholder 2"/>
          <p:cNvSpPr>
            <a:spLocks noGrp="1"/>
          </p:cNvSpPr>
          <p:nvPr>
            <p:ph type="dt" idx="1"/>
          </p:nvPr>
        </p:nvSpPr>
        <p:spPr>
          <a:xfrm>
            <a:off x="3963147" y="1"/>
            <a:ext cx="3032971" cy="464503"/>
          </a:xfrm>
          <a:prstGeom prst="rect">
            <a:avLst/>
          </a:prstGeom>
        </p:spPr>
        <p:txBody>
          <a:bodyPr vert="horz" lIns="91285" tIns="45642" rIns="91285" bIns="45642" rtlCol="0"/>
          <a:lstStyle>
            <a:lvl1pPr algn="r">
              <a:defRPr sz="1200"/>
            </a:lvl1pPr>
          </a:lstStyle>
          <a:p>
            <a:fld id="{4586B40E-37E7-43AB-8D9E-39BD4C97E64D}" type="datetimeFigureOut">
              <a:rPr lang="en-US" smtClean="0"/>
              <a:pPr/>
              <a:t>3/31/2015</a:t>
            </a:fld>
            <a:endParaRPr lang="en-US"/>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1285" tIns="45642" rIns="91285" bIns="45642" rtlCol="0" anchor="ctr"/>
          <a:lstStyle/>
          <a:p>
            <a:endParaRPr lang="en-US"/>
          </a:p>
        </p:txBody>
      </p:sp>
      <p:sp>
        <p:nvSpPr>
          <p:cNvPr id="5" name="Notes Placeholder 4"/>
          <p:cNvSpPr>
            <a:spLocks noGrp="1"/>
          </p:cNvSpPr>
          <p:nvPr>
            <p:ph type="body" sz="quarter" idx="3"/>
          </p:nvPr>
        </p:nvSpPr>
        <p:spPr>
          <a:xfrm>
            <a:off x="700404" y="4410392"/>
            <a:ext cx="5596892" cy="4177348"/>
          </a:xfrm>
          <a:prstGeom prst="rect">
            <a:avLst/>
          </a:prstGeom>
        </p:spPr>
        <p:txBody>
          <a:bodyPr vert="horz" lIns="91285" tIns="45642" rIns="91285" bIns="456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612"/>
            <a:ext cx="3032971" cy="464503"/>
          </a:xfrm>
          <a:prstGeom prst="rect">
            <a:avLst/>
          </a:prstGeom>
        </p:spPr>
        <p:txBody>
          <a:bodyPr vert="horz" lIns="91285" tIns="45642" rIns="91285" bIns="45642" rtlCol="0" anchor="b"/>
          <a:lstStyle>
            <a:lvl1pPr algn="l">
              <a:defRPr sz="1200"/>
            </a:lvl1pPr>
          </a:lstStyle>
          <a:p>
            <a:endParaRPr lang="en-US"/>
          </a:p>
        </p:txBody>
      </p:sp>
      <p:sp>
        <p:nvSpPr>
          <p:cNvPr id="7" name="Slide Number Placeholder 6"/>
          <p:cNvSpPr>
            <a:spLocks noGrp="1"/>
          </p:cNvSpPr>
          <p:nvPr>
            <p:ph type="sldNum" sz="quarter" idx="5"/>
          </p:nvPr>
        </p:nvSpPr>
        <p:spPr>
          <a:xfrm>
            <a:off x="3963147" y="8817612"/>
            <a:ext cx="3032971" cy="464503"/>
          </a:xfrm>
          <a:prstGeom prst="rect">
            <a:avLst/>
          </a:prstGeom>
        </p:spPr>
        <p:txBody>
          <a:bodyPr vert="horz" lIns="91285" tIns="45642" rIns="91285" bIns="45642" rtlCol="0" anchor="b"/>
          <a:lstStyle>
            <a:lvl1pPr algn="r">
              <a:defRPr sz="1200"/>
            </a:lvl1pPr>
          </a:lstStyle>
          <a:p>
            <a:fld id="{BEED34F5-32C4-41FD-B3F2-52035212446C}" type="slidenum">
              <a:rPr lang="en-US" smtClean="0"/>
              <a:pPr/>
              <a:t>‹#›</a:t>
            </a:fld>
            <a:endParaRPr lang="en-US"/>
          </a:p>
        </p:txBody>
      </p:sp>
    </p:spTree>
    <p:extLst>
      <p:ext uri="{BB962C8B-B14F-4D97-AF65-F5344CB8AC3E}">
        <p14:creationId xmlns:p14="http://schemas.microsoft.com/office/powerpoint/2010/main" val="40561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ED34F5-32C4-41FD-B3F2-52035212446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ED34F5-32C4-41FD-B3F2-52035212446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ED34F5-32C4-41FD-B3F2-52035212446C}"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A2BBF70-D0C6-49CF-95CB-6C2C7850DD8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1ACD79E-7BF0-40B1-8EE4-1E1CE3AC46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B61C856-7C62-4B3E-83DA-EA7581153AB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362191FB-38A0-498B-9C2F-D082C2CCC99C}"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2DE1988-86F3-48DA-BD8A-E06A4352636E}"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1B71EFC-27AC-418B-A378-0E2F6E7567F7}"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E042546-5169-4071-9AF9-30DAA2B6779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8977710-3D9A-439F-8422-2DAD783066F8}"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C9668D3-FF63-428A-A961-4A3763A3B8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FB2730D2-2500-454C-92B2-472AE2EE2A5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D882479-952D-4E75-AF14-C3C48B46940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B32CB56-1167-451F-89D8-54D264A338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images.search.yahoo.com/images/view;_ylt=A0PDoX.nP_FRzxEARJOJzbkF;_ylu=X3oDMTFydDdzZHZtBHNlYwNzcgRzbGsDaW1nBG9pZAMxODlhNzU5MjNhNzZhNDUzMjg5N2Y0MTUxZjlhNjFiYgRncG9zAzc0?back=http://images.search.yahoo.com/search/images?p=smart+materials+images&amp;n=30&amp;ei=utf-8&amp;y=Search&amp;fr=yfp-t-600&amp;tab=organic&amp;ri=74&amp;w=849&amp;h=565&amp;imgurl=creativeindustriesktn.org/beacons/cx/image/252855/smart1.jpg&amp;rurl=http://creativeindustriesktn.org/beacons/cx/view/252855&amp;size=60.3KB&amp;name=%3cb%3esmart+materials+smart+materials+%3c/b%3eand+technologies+are+defining+the+new+...&amp;p=smart+materials+images&amp;oid=189a75923a76a4532897f4151f9a61bb&amp;fr2=&amp;fr=yfp-t-600&amp;tt=%3cb%3esmart+materials+smart+materials+%3c/b%3eand+technologies+are+defining+the+new+...&amp;b=61&amp;ni=128&amp;no=74&amp;ts=&amp;tab=organic&amp;sigr=11n08vnop&amp;sigb=13rv96tn4&amp;sigi=11sj3oag0&amp;.crumb=fpJ8YZDMXgH&amp;fr=yfp-t-600" TargetMode="Externa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Multy_color_corals.JPG" TargetMode="External"/><Relationship Id="rId7"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en.wikipedia.org/wiki/File:Callyspongia_sp._(Tube_sponge).jpg" TargetMode="Externa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cid:D2979614-8D9F-4DB6-97B1-95BDCC4E34D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cid:BA2FE342-32E8-455D-900D-EC20965BA636"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2.emf"/><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50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pic>
        <p:nvPicPr>
          <p:cNvPr id="7" name="Picture 6"/>
          <p:cNvPicPr/>
          <p:nvPr/>
        </p:nvPicPr>
        <p:blipFill>
          <a:blip r:embed="rId3"/>
          <a:srcRect/>
          <a:stretch>
            <a:fillRect/>
          </a:stretch>
        </p:blipFill>
        <p:spPr bwMode="auto">
          <a:xfrm>
            <a:off x="4419600" y="1295400"/>
            <a:ext cx="3581400" cy="3886200"/>
          </a:xfrm>
          <a:prstGeom prst="rect">
            <a:avLst/>
          </a:prstGeom>
          <a:noFill/>
          <a:ln w="9525">
            <a:noFill/>
            <a:miter lim="800000"/>
            <a:headEnd/>
            <a:tailEnd/>
          </a:ln>
        </p:spPr>
      </p:pic>
      <p:sp>
        <p:nvSpPr>
          <p:cNvPr id="8" name="TextBox 7"/>
          <p:cNvSpPr txBox="1"/>
          <p:nvPr/>
        </p:nvSpPr>
        <p:spPr>
          <a:xfrm>
            <a:off x="1020702" y="903982"/>
            <a:ext cx="4694298" cy="1200329"/>
          </a:xfrm>
          <a:prstGeom prst="rect">
            <a:avLst/>
          </a:prstGeom>
          <a:noFill/>
        </p:spPr>
        <p:txBody>
          <a:bodyPr wrap="none" rtlCol="0">
            <a:spAutoFit/>
          </a:bodyPr>
          <a:lstStyle/>
          <a:p>
            <a:r>
              <a:rPr lang="en-US" sz="3600" dirty="0" smtClean="0">
                <a:solidFill>
                  <a:srgbClr val="C00000"/>
                </a:solidFill>
                <a:latin typeface="Myriad Pro" pitchFamily="34" charset="0"/>
              </a:rPr>
              <a:t>The Future of Dentistry </a:t>
            </a:r>
          </a:p>
          <a:p>
            <a:r>
              <a:rPr lang="en-US" sz="3600" dirty="0" smtClean="0">
                <a:solidFill>
                  <a:srgbClr val="C00000"/>
                </a:solidFill>
                <a:latin typeface="Myriad Pro" pitchFamily="34" charset="0"/>
              </a:rPr>
              <a:t>Now in Your Hands</a:t>
            </a:r>
            <a:endParaRPr lang="en-US" sz="3600" dirty="0">
              <a:solidFill>
                <a:srgbClr val="C00000"/>
              </a:solidFill>
              <a:latin typeface="Myriad Pro" pitchFamily="34" charset="0"/>
            </a:endParaRPr>
          </a:p>
        </p:txBody>
      </p:sp>
      <p:pic>
        <p:nvPicPr>
          <p:cNvPr id="100353" name="Picture 1" descr="C:\DOCUME~1\FBerk\LOCALS~1\Temp\jZip\jZip35122\jZip3817A\ACTIVA.R_white back.jpg"/>
          <p:cNvPicPr>
            <a:picLocks noChangeAspect="1" noChangeArrowheads="1"/>
          </p:cNvPicPr>
          <p:nvPr/>
        </p:nvPicPr>
        <p:blipFill>
          <a:blip r:embed="rId4"/>
          <a:srcRect l="5864" t="11164" r="53091" b="21850"/>
          <a:stretch>
            <a:fillRect/>
          </a:stretch>
        </p:blipFill>
        <p:spPr bwMode="auto">
          <a:xfrm>
            <a:off x="1363980" y="2209800"/>
            <a:ext cx="3360420" cy="20574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4" name="TextBox 3"/>
          <p:cNvSpPr txBox="1"/>
          <p:nvPr/>
        </p:nvSpPr>
        <p:spPr>
          <a:xfrm>
            <a:off x="2057400" y="1828800"/>
            <a:ext cx="5029200" cy="584775"/>
          </a:xfrm>
          <a:prstGeom prst="rect">
            <a:avLst/>
          </a:prstGeom>
          <a:noFill/>
        </p:spPr>
        <p:txBody>
          <a:bodyPr wrap="square" rtlCol="0">
            <a:spAutoFit/>
          </a:bodyPr>
          <a:lstStyle/>
          <a:p>
            <a:r>
              <a:rPr lang="en-US" sz="3200" b="1" dirty="0" smtClean="0">
                <a:solidFill>
                  <a:srgbClr val="C00000"/>
                </a:solidFill>
              </a:rPr>
              <a:t>Bioactive </a:t>
            </a:r>
            <a:r>
              <a:rPr lang="en-US" sz="3200" b="1" dirty="0" err="1" smtClean="0">
                <a:solidFill>
                  <a:srgbClr val="C00000"/>
                </a:solidFill>
                <a:latin typeface="Baskerville Old Face" pitchFamily="18" charset="0"/>
              </a:rPr>
              <a:t>I</a:t>
            </a:r>
            <a:r>
              <a:rPr lang="en-US" sz="3200" b="1" dirty="0" err="1" smtClean="0">
                <a:solidFill>
                  <a:srgbClr val="C00000"/>
                </a:solidFill>
              </a:rPr>
              <a:t>onomer</a:t>
            </a:r>
            <a:r>
              <a:rPr lang="en-US" sz="3200" b="1" dirty="0" smtClean="0">
                <a:solidFill>
                  <a:srgbClr val="C00000"/>
                </a:solidFill>
              </a:rPr>
              <a:t> Glass</a:t>
            </a:r>
          </a:p>
        </p:txBody>
      </p:sp>
      <p:sp>
        <p:nvSpPr>
          <p:cNvPr id="5" name="Rectangle 4"/>
          <p:cNvSpPr/>
          <p:nvPr/>
        </p:nvSpPr>
        <p:spPr>
          <a:xfrm>
            <a:off x="6324600" y="5816025"/>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6" name="TextBox 5"/>
          <p:cNvSpPr txBox="1"/>
          <p:nvPr/>
        </p:nvSpPr>
        <p:spPr>
          <a:xfrm>
            <a:off x="3124200" y="1371600"/>
            <a:ext cx="2821606" cy="461665"/>
          </a:xfrm>
          <a:prstGeom prst="rect">
            <a:avLst/>
          </a:prstGeom>
          <a:noFill/>
        </p:spPr>
        <p:txBody>
          <a:bodyPr wrap="none" rtlCol="0">
            <a:spAutoFit/>
          </a:bodyPr>
          <a:lstStyle/>
          <a:p>
            <a:r>
              <a:rPr lang="en-US" sz="2400" dirty="0" smtClean="0">
                <a:solidFill>
                  <a:srgbClr val="C00000"/>
                </a:solidFill>
              </a:rPr>
              <a:t>Key Component #3</a:t>
            </a:r>
            <a:endParaRPr lang="en-US" sz="2400" dirty="0">
              <a:solidFill>
                <a:srgbClr val="C00000"/>
              </a:solidFill>
            </a:endParaRPr>
          </a:p>
        </p:txBody>
      </p:sp>
      <p:sp>
        <p:nvSpPr>
          <p:cNvPr id="7" name="TextBox 6"/>
          <p:cNvSpPr txBox="1"/>
          <p:nvPr/>
        </p:nvSpPr>
        <p:spPr>
          <a:xfrm>
            <a:off x="1524000" y="2468940"/>
            <a:ext cx="6172200" cy="1569660"/>
          </a:xfrm>
          <a:prstGeom prst="rect">
            <a:avLst/>
          </a:prstGeom>
          <a:noFill/>
        </p:spPr>
        <p:txBody>
          <a:bodyPr wrap="square" rtlCol="0">
            <a:spAutoFit/>
          </a:bodyPr>
          <a:lstStyle/>
          <a:p>
            <a:pPr>
              <a:buFont typeface="Arial" pitchFamily="34" charset="0"/>
              <a:buChar char="•"/>
            </a:pPr>
            <a:r>
              <a:rPr lang="en-US" sz="2400" dirty="0" smtClean="0">
                <a:solidFill>
                  <a:srgbClr val="C00000"/>
                </a:solidFill>
              </a:rPr>
              <a:t> Highly bioactive with high fluoride release</a:t>
            </a:r>
          </a:p>
          <a:p>
            <a:pPr>
              <a:buFont typeface="Arial" pitchFamily="34" charset="0"/>
              <a:buChar char="•"/>
            </a:pPr>
            <a:r>
              <a:rPr lang="en-US" sz="2400" dirty="0" smtClean="0">
                <a:solidFill>
                  <a:srgbClr val="C00000"/>
                </a:solidFill>
              </a:rPr>
              <a:t> Chemically seals and bonds to teeth</a:t>
            </a:r>
          </a:p>
          <a:p>
            <a:pPr>
              <a:buFont typeface="Arial" pitchFamily="34" charset="0"/>
              <a:buChar char="•"/>
            </a:pPr>
            <a:r>
              <a:rPr lang="en-US" sz="2400" dirty="0" smtClean="0">
                <a:solidFill>
                  <a:srgbClr val="C00000"/>
                </a:solidFill>
              </a:rPr>
              <a:t> Biocompatible – no sensitivity</a:t>
            </a:r>
          </a:p>
          <a:p>
            <a:pPr>
              <a:buFont typeface="Arial" pitchFamily="34" charset="0"/>
              <a:buChar char="•"/>
            </a:pPr>
            <a:r>
              <a:rPr lang="en-US" sz="2400" dirty="0" smtClean="0">
                <a:solidFill>
                  <a:srgbClr val="C00000"/>
                </a:solidFill>
              </a:rPr>
              <a:t> Moisture friendly</a:t>
            </a:r>
            <a:endParaRPr lang="en-US" sz="2400" dirty="0">
              <a:solidFill>
                <a:srgbClr val="C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ts3.mm.bing.net/th?id=H.4790319832369062&amp;pid=15.1">
            <a:hlinkClick r:id="rId2"/>
          </p:cNvPr>
          <p:cNvPicPr>
            <a:picLocks noChangeAspect="1" noChangeArrowheads="1"/>
          </p:cNvPicPr>
          <p:nvPr/>
        </p:nvPicPr>
        <p:blipFill>
          <a:blip r:embed="rId3"/>
          <a:srcRect/>
          <a:stretch>
            <a:fillRect/>
          </a:stretch>
        </p:blipFill>
        <p:spPr bwMode="auto">
          <a:xfrm>
            <a:off x="2514600" y="4495800"/>
            <a:ext cx="2760237" cy="1828800"/>
          </a:xfrm>
          <a:prstGeom prst="rect">
            <a:avLst/>
          </a:prstGeom>
          <a:noFill/>
        </p:spPr>
      </p:pic>
      <p:sp>
        <p:nvSpPr>
          <p:cNvPr id="5" name="TextBox 4"/>
          <p:cNvSpPr txBox="1"/>
          <p:nvPr/>
        </p:nvSpPr>
        <p:spPr>
          <a:xfrm>
            <a:off x="685800" y="1371600"/>
            <a:ext cx="5181600" cy="1569660"/>
          </a:xfrm>
          <a:prstGeom prst="rect">
            <a:avLst/>
          </a:prstGeom>
          <a:noFill/>
        </p:spPr>
        <p:txBody>
          <a:bodyPr wrap="square" rtlCol="0">
            <a:spAutoFit/>
          </a:bodyPr>
          <a:lstStyle/>
          <a:p>
            <a:r>
              <a:rPr lang="en-US" sz="2400" dirty="0" smtClean="0">
                <a:solidFill>
                  <a:srgbClr val="C00000"/>
                </a:solidFill>
              </a:rPr>
              <a:t>Traditional dental materials are designed to be passive and do no harm. This approach dates back 100 years to the days of G.V. Black. </a:t>
            </a:r>
          </a:p>
        </p:txBody>
      </p:sp>
      <p:pic>
        <p:nvPicPr>
          <p:cNvPr id="100353" name="Picture 1" descr="C:\DOCUME~1\FBerk\LOCALS~1\Temp\jZip\jZip35122\jZip3817A\ACTIVA.R_white back.jpg"/>
          <p:cNvPicPr>
            <a:picLocks noChangeAspect="1" noChangeArrowheads="1"/>
          </p:cNvPicPr>
          <p:nvPr/>
        </p:nvPicPr>
        <p:blipFill>
          <a:blip r:embed="rId4"/>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60198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pic>
        <p:nvPicPr>
          <p:cNvPr id="118786" name="Picture 2" descr="http://ts4.mm.bing.net/th?id=H.4983782322078783&amp;pid=15.1"/>
          <p:cNvPicPr>
            <a:picLocks noChangeAspect="1" noChangeArrowheads="1"/>
          </p:cNvPicPr>
          <p:nvPr/>
        </p:nvPicPr>
        <p:blipFill>
          <a:blip r:embed="rId5"/>
          <a:srcRect/>
          <a:stretch>
            <a:fillRect/>
          </a:stretch>
        </p:blipFill>
        <p:spPr bwMode="auto">
          <a:xfrm>
            <a:off x="6019800" y="787400"/>
            <a:ext cx="1752600" cy="2336800"/>
          </a:xfrm>
          <a:prstGeom prst="rect">
            <a:avLst/>
          </a:prstGeom>
          <a:noFill/>
        </p:spPr>
      </p:pic>
      <p:sp>
        <p:nvSpPr>
          <p:cNvPr id="7" name="TextBox 6"/>
          <p:cNvSpPr txBox="1"/>
          <p:nvPr/>
        </p:nvSpPr>
        <p:spPr>
          <a:xfrm>
            <a:off x="685800" y="3200400"/>
            <a:ext cx="8077200" cy="1200329"/>
          </a:xfrm>
          <a:prstGeom prst="rect">
            <a:avLst/>
          </a:prstGeom>
          <a:noFill/>
        </p:spPr>
        <p:txBody>
          <a:bodyPr wrap="square" rtlCol="0">
            <a:spAutoFit/>
          </a:bodyPr>
          <a:lstStyle/>
          <a:p>
            <a:r>
              <a:rPr lang="en-US" sz="2400" dirty="0" smtClean="0">
                <a:solidFill>
                  <a:srgbClr val="C00000"/>
                </a:solidFill>
              </a:rPr>
              <a:t>Bioactive materials are the future. They provide long-term  benefits, exhibit “smart behavior,” react to changes in the oral environment, and play a dynamic role in the mouth.</a:t>
            </a:r>
            <a:endParaRPr lang="en-US" sz="2400" dirty="0">
              <a:solidFill>
                <a:srgbClr val="C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1447800"/>
            <a:ext cx="7467600" cy="1569660"/>
          </a:xfrm>
          <a:prstGeom prst="rect">
            <a:avLst/>
          </a:prstGeom>
          <a:noFill/>
        </p:spPr>
        <p:txBody>
          <a:bodyPr wrap="square" rtlCol="0">
            <a:spAutoFit/>
          </a:bodyPr>
          <a:lstStyle/>
          <a:p>
            <a:r>
              <a:rPr lang="en-US" sz="2400" dirty="0" smtClean="0">
                <a:solidFill>
                  <a:srgbClr val="C00000"/>
                </a:solidFill>
              </a:rPr>
              <a:t>Bioactive dental materials mimic nature. They contain water, interact with saliva and tooth structure, release and uptake calcium, phosphate and fluoride ions, and react to pH changes in the oral environment.</a:t>
            </a:r>
            <a:endParaRPr lang="en-US" sz="2400" dirty="0">
              <a:solidFill>
                <a:srgbClr val="C00000"/>
              </a:solidFill>
            </a:endParaRPr>
          </a:p>
        </p:txBody>
      </p:sp>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57150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pic>
        <p:nvPicPr>
          <p:cNvPr id="7" name="Picture 4" descr="http://upload.wikimedia.org/wikipedia/commons/thumb/b/ba/Multy_color_corals.JPG/220px-Multy_color_corals.JPG">
            <a:hlinkClick r:id="rId3"/>
          </p:cNvPr>
          <p:cNvPicPr>
            <a:picLocks noChangeAspect="1" noChangeArrowheads="1"/>
          </p:cNvPicPr>
          <p:nvPr/>
        </p:nvPicPr>
        <p:blipFill>
          <a:blip r:embed="rId4"/>
          <a:srcRect/>
          <a:stretch>
            <a:fillRect/>
          </a:stretch>
        </p:blipFill>
        <p:spPr bwMode="auto">
          <a:xfrm>
            <a:off x="1371600" y="3276600"/>
            <a:ext cx="2171700" cy="1571626"/>
          </a:xfrm>
          <a:prstGeom prst="rect">
            <a:avLst/>
          </a:prstGeom>
          <a:noFill/>
        </p:spPr>
      </p:pic>
      <p:pic>
        <p:nvPicPr>
          <p:cNvPr id="8" name="Picture 6" descr="http://upload.wikimedia.org/wikipedia/commons/thumb/b/bd/Callyspongia_sp._%28Tube_sponge%29.jpg/300px-Callyspongia_sp._%28Tube_sponge%29.jpg">
            <a:hlinkClick r:id="rId5"/>
          </p:cNvPr>
          <p:cNvPicPr>
            <a:picLocks noChangeAspect="1" noChangeArrowheads="1"/>
          </p:cNvPicPr>
          <p:nvPr/>
        </p:nvPicPr>
        <p:blipFill>
          <a:blip r:embed="rId6"/>
          <a:srcRect t="28571" b="15179"/>
          <a:stretch>
            <a:fillRect/>
          </a:stretch>
        </p:blipFill>
        <p:spPr bwMode="auto">
          <a:xfrm>
            <a:off x="3733800" y="3276600"/>
            <a:ext cx="2133600" cy="1600200"/>
          </a:xfrm>
          <a:prstGeom prst="rect">
            <a:avLst/>
          </a:prstGeom>
          <a:noFill/>
        </p:spPr>
      </p:pic>
      <p:pic>
        <p:nvPicPr>
          <p:cNvPr id="9" name="Picture 2" descr="a coral reef with many fish"/>
          <p:cNvPicPr>
            <a:picLocks noChangeAspect="1" noChangeArrowheads="1"/>
          </p:cNvPicPr>
          <p:nvPr/>
        </p:nvPicPr>
        <p:blipFill>
          <a:blip r:embed="rId7"/>
          <a:srcRect/>
          <a:stretch>
            <a:fillRect/>
          </a:stretch>
        </p:blipFill>
        <p:spPr bwMode="auto">
          <a:xfrm>
            <a:off x="6096000" y="3276600"/>
            <a:ext cx="2209799" cy="157460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7300226" y="6396335"/>
            <a:ext cx="1843774" cy="461665"/>
          </a:xfrm>
          <a:prstGeom prst="rect">
            <a:avLst/>
          </a:prstGeom>
          <a:noFill/>
        </p:spPr>
        <p:txBody>
          <a:bodyPr wrap="none" rtlCol="0">
            <a:spAutoFit/>
          </a:bodyPr>
          <a:lstStyle/>
          <a:p>
            <a:r>
              <a:rPr lang="en-US" sz="2400" b="1" i="1" dirty="0" smtClean="0">
                <a:solidFill>
                  <a:srgbClr val="002060"/>
                </a:solidFill>
              </a:rPr>
              <a:t>PULPDENT</a:t>
            </a:r>
            <a:endParaRPr lang="en-US" sz="2400" b="1" i="1" dirty="0">
              <a:solidFill>
                <a:srgbClr val="002060"/>
              </a:solidFill>
            </a:endParaRPr>
          </a:p>
        </p:txBody>
      </p:sp>
      <p:sp>
        <p:nvSpPr>
          <p:cNvPr id="7" name="TextBox 6"/>
          <p:cNvSpPr txBox="1"/>
          <p:nvPr/>
        </p:nvSpPr>
        <p:spPr>
          <a:xfrm>
            <a:off x="914400" y="1219200"/>
            <a:ext cx="8001000" cy="2015936"/>
          </a:xfrm>
          <a:prstGeom prst="rect">
            <a:avLst/>
          </a:prstGeom>
          <a:noFill/>
        </p:spPr>
        <p:txBody>
          <a:bodyPr wrap="square" rtlCol="0">
            <a:spAutoFit/>
          </a:bodyPr>
          <a:lstStyle/>
          <a:p>
            <a:r>
              <a:rPr lang="en-US" sz="2500" b="1" dirty="0" smtClean="0">
                <a:solidFill>
                  <a:srgbClr val="C00000"/>
                </a:solidFill>
              </a:rPr>
              <a:t>ACTIVA</a:t>
            </a:r>
            <a:r>
              <a:rPr lang="en-US" sz="2500" dirty="0" smtClean="0">
                <a:solidFill>
                  <a:srgbClr val="C00000"/>
                </a:solidFill>
              </a:rPr>
              <a:t> participates with teeth and saliva in a continuous ionic exchange. It responds to the mouth’s natural pH and demineralization cycles with the release and uptake of calcium, phosphate and fluoride ions. This is considered “smart” behavior.</a:t>
            </a:r>
            <a:endParaRPr lang="en-US" sz="2500" dirty="0"/>
          </a:p>
        </p:txBody>
      </p:sp>
      <p:sp>
        <p:nvSpPr>
          <p:cNvPr id="145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905FD92E-4353-4864-82E4-A56DE884E806" descr="cid:D2979614-8D9F-4DB6-97B1-95BDCC4E34DB"/>
          <p:cNvPicPr/>
          <p:nvPr/>
        </p:nvPicPr>
        <p:blipFill>
          <a:blip r:embed="rId3" r:link="rId4"/>
          <a:srcRect l="9647" t="11576" r="7396" b="13184"/>
          <a:stretch>
            <a:fillRect/>
          </a:stretch>
        </p:blipFill>
        <p:spPr bwMode="auto">
          <a:xfrm>
            <a:off x="2971800" y="3276600"/>
            <a:ext cx="3429000" cy="3124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1466671"/>
            <a:ext cx="7391400" cy="1200329"/>
          </a:xfrm>
          <a:prstGeom prst="rect">
            <a:avLst/>
          </a:prstGeom>
          <a:noFill/>
        </p:spPr>
        <p:txBody>
          <a:bodyPr wrap="square" rtlCol="0">
            <a:spAutoFit/>
          </a:bodyPr>
          <a:lstStyle/>
          <a:p>
            <a:r>
              <a:rPr lang="en-US" sz="2400" b="1" dirty="0" smtClean="0">
                <a:solidFill>
                  <a:srgbClr val="C00000"/>
                </a:solidFill>
              </a:rPr>
              <a:t>ACTIVA</a:t>
            </a:r>
            <a:r>
              <a:rPr lang="en-US" sz="2400" dirty="0" smtClean="0">
                <a:solidFill>
                  <a:srgbClr val="C00000"/>
                </a:solidFill>
              </a:rPr>
              <a:t>’s bioactive ionic resin facilitates the diffusion of ions from the resin and glass </a:t>
            </a:r>
            <a:r>
              <a:rPr lang="en-US" sz="2400" dirty="0" err="1" smtClean="0">
                <a:solidFill>
                  <a:srgbClr val="C00000"/>
                </a:solidFill>
              </a:rPr>
              <a:t>ionomer</a:t>
            </a:r>
            <a:r>
              <a:rPr lang="en-US" sz="2400" dirty="0" smtClean="0">
                <a:solidFill>
                  <a:srgbClr val="C00000"/>
                </a:solidFill>
              </a:rPr>
              <a:t>, and it recharges with calcium, phosphate and fluoride. </a:t>
            </a:r>
            <a:endParaRPr lang="en-US" sz="2400" dirty="0"/>
          </a:p>
        </p:txBody>
      </p:sp>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pic>
        <p:nvPicPr>
          <p:cNvPr id="7" name="Picture 8" descr="C:\Documents and Settings\FBerk\Local Settings\Temporary Internet Files\Content.IE5\OV7SPQ1B\MC900441807[1].png"/>
          <p:cNvPicPr>
            <a:picLocks noChangeAspect="1" noChangeArrowheads="1"/>
          </p:cNvPicPr>
          <p:nvPr/>
        </p:nvPicPr>
        <p:blipFill>
          <a:blip r:embed="rId3"/>
          <a:srcRect/>
          <a:stretch>
            <a:fillRect/>
          </a:stretch>
        </p:blipFill>
        <p:spPr bwMode="auto">
          <a:xfrm>
            <a:off x="3276600" y="4038600"/>
            <a:ext cx="1143000" cy="1143000"/>
          </a:xfrm>
          <a:prstGeom prst="rect">
            <a:avLst/>
          </a:prstGeom>
          <a:noFill/>
        </p:spPr>
      </p:pic>
      <p:pic>
        <p:nvPicPr>
          <p:cNvPr id="8"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5791200" y="5257800"/>
            <a:ext cx="1828800" cy="1119674"/>
          </a:xfrm>
          <a:prstGeom prst="rect">
            <a:avLst/>
          </a:prstGeom>
          <a:noFill/>
        </p:spPr>
      </p:pic>
      <p:sp>
        <p:nvSpPr>
          <p:cNvPr id="10" name="Rectangle 9"/>
          <p:cNvSpPr/>
          <p:nvPr/>
        </p:nvSpPr>
        <p:spPr>
          <a:xfrm>
            <a:off x="6019800" y="2895600"/>
            <a:ext cx="1219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88467" y="3048000"/>
            <a:ext cx="1074333" cy="461665"/>
          </a:xfrm>
          <a:prstGeom prst="rect">
            <a:avLst/>
          </a:prstGeom>
          <a:noFill/>
        </p:spPr>
        <p:txBody>
          <a:bodyPr wrap="none" rtlCol="0">
            <a:spAutoFit/>
          </a:bodyPr>
          <a:lstStyle/>
          <a:p>
            <a:r>
              <a:rPr lang="en-US" sz="2400" b="1" dirty="0" smtClean="0">
                <a:solidFill>
                  <a:schemeClr val="bg1"/>
                </a:solidFill>
              </a:rPr>
              <a:t>Saliva</a:t>
            </a:r>
            <a:endParaRPr lang="en-US" sz="2400" b="1" dirty="0">
              <a:solidFill>
                <a:schemeClr val="bg1"/>
              </a:solidFill>
            </a:endParaRPr>
          </a:p>
        </p:txBody>
      </p:sp>
      <p:sp>
        <p:nvSpPr>
          <p:cNvPr id="24" name="Oval 23"/>
          <p:cNvSpPr/>
          <p:nvPr/>
        </p:nvSpPr>
        <p:spPr>
          <a:xfrm>
            <a:off x="1066800" y="2971800"/>
            <a:ext cx="19812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Food </a:t>
            </a:r>
            <a:r>
              <a:rPr lang="en-US" b="1" dirty="0" err="1" smtClean="0">
                <a:latin typeface="Arial" pitchFamily="34" charset="0"/>
                <a:cs typeface="Arial" pitchFamily="34" charset="0"/>
              </a:rPr>
              <a:t>ToothpasteWater</a:t>
            </a:r>
            <a:endParaRPr lang="en-US" b="1" dirty="0">
              <a:latin typeface="Arial" pitchFamily="34" charset="0"/>
              <a:cs typeface="Arial" pitchFamily="34" charset="0"/>
            </a:endParaRPr>
          </a:p>
        </p:txBody>
      </p:sp>
      <p:sp>
        <p:nvSpPr>
          <p:cNvPr id="25" name="TextBox 24"/>
          <p:cNvSpPr txBox="1"/>
          <p:nvPr/>
        </p:nvSpPr>
        <p:spPr>
          <a:xfrm>
            <a:off x="3510836" y="2971800"/>
            <a:ext cx="1518364" cy="369332"/>
          </a:xfrm>
          <a:prstGeom prst="rect">
            <a:avLst/>
          </a:prstGeom>
          <a:noFill/>
        </p:spPr>
        <p:txBody>
          <a:bodyPr wrap="none" rtlCol="0">
            <a:spAutoFit/>
          </a:bodyPr>
          <a:lstStyle/>
          <a:p>
            <a:r>
              <a:rPr lang="en-US" dirty="0" smtClean="0"/>
              <a:t>Fluoride Ions</a:t>
            </a:r>
            <a:endParaRPr lang="en-US" dirty="0"/>
          </a:p>
        </p:txBody>
      </p:sp>
      <p:cxnSp>
        <p:nvCxnSpPr>
          <p:cNvPr id="28" name="Straight Arrow Connector 27"/>
          <p:cNvCxnSpPr/>
          <p:nvPr/>
        </p:nvCxnSpPr>
        <p:spPr>
          <a:xfrm rot="5400000">
            <a:off x="5981700" y="4610100"/>
            <a:ext cx="1295400" cy="1588"/>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124200" y="3352800"/>
            <a:ext cx="2590800" cy="1588"/>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8" idx="1"/>
          </p:cNvCxnSpPr>
          <p:nvPr/>
        </p:nvCxnSpPr>
        <p:spPr>
          <a:xfrm>
            <a:off x="4267200" y="4800600"/>
            <a:ext cx="1524000" cy="1017037"/>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191000" y="3733800"/>
            <a:ext cx="1752600" cy="83820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682611" y="4419600"/>
            <a:ext cx="1851789" cy="369332"/>
          </a:xfrm>
          <a:prstGeom prst="rect">
            <a:avLst/>
          </a:prstGeom>
          <a:noFill/>
        </p:spPr>
        <p:txBody>
          <a:bodyPr wrap="none" rtlCol="0">
            <a:spAutoFit/>
          </a:bodyPr>
          <a:lstStyle/>
          <a:p>
            <a:r>
              <a:rPr lang="en-US" dirty="0" smtClean="0"/>
              <a:t>Ca, F</a:t>
            </a:r>
            <a:r>
              <a:rPr lang="en-US" baseline="30000" dirty="0" smtClean="0"/>
              <a:t>+</a:t>
            </a:r>
            <a:r>
              <a:rPr lang="en-US" dirty="0" smtClean="0"/>
              <a:t>, PO</a:t>
            </a:r>
            <a:r>
              <a:rPr lang="en-US" baseline="-25000" dirty="0" smtClean="0"/>
              <a:t>4 </a:t>
            </a:r>
            <a:r>
              <a:rPr lang="en-US" dirty="0" smtClean="0"/>
              <a:t>ions</a:t>
            </a:r>
            <a:endParaRPr lang="en-US" dirty="0"/>
          </a:p>
        </p:txBody>
      </p:sp>
      <p:sp>
        <p:nvSpPr>
          <p:cNvPr id="53" name="Rectangle 52"/>
          <p:cNvSpPr/>
          <p:nvPr/>
        </p:nvSpPr>
        <p:spPr>
          <a:xfrm rot="1977058">
            <a:off x="4360691" y="4940228"/>
            <a:ext cx="1704099" cy="338554"/>
          </a:xfrm>
          <a:prstGeom prst="rect">
            <a:avLst/>
          </a:prstGeom>
        </p:spPr>
        <p:txBody>
          <a:bodyPr wrap="square">
            <a:spAutoFit/>
          </a:bodyPr>
          <a:lstStyle/>
          <a:p>
            <a:r>
              <a:rPr lang="en-US" sz="1600" dirty="0" smtClean="0"/>
              <a:t>Ca, F</a:t>
            </a:r>
            <a:r>
              <a:rPr lang="en-US" sz="1600" baseline="30000" dirty="0" smtClean="0"/>
              <a:t>+</a:t>
            </a:r>
            <a:r>
              <a:rPr lang="en-US" sz="1600" dirty="0" smtClean="0"/>
              <a:t>, PO</a:t>
            </a:r>
            <a:r>
              <a:rPr lang="en-US" sz="1600" baseline="-25000" dirty="0" smtClean="0"/>
              <a:t>4 </a:t>
            </a:r>
            <a:r>
              <a:rPr lang="en-US" sz="1600" dirty="0" smtClean="0"/>
              <a:t>ions</a:t>
            </a:r>
            <a:endParaRPr lang="en-US" sz="1600" dirty="0"/>
          </a:p>
        </p:txBody>
      </p:sp>
      <p:sp>
        <p:nvSpPr>
          <p:cNvPr id="55" name="Rectangle 54"/>
          <p:cNvSpPr/>
          <p:nvPr/>
        </p:nvSpPr>
        <p:spPr>
          <a:xfrm rot="20080993">
            <a:off x="4131442" y="3769261"/>
            <a:ext cx="1667444" cy="338554"/>
          </a:xfrm>
          <a:prstGeom prst="rect">
            <a:avLst/>
          </a:prstGeom>
        </p:spPr>
        <p:txBody>
          <a:bodyPr wrap="none">
            <a:spAutoFit/>
          </a:bodyPr>
          <a:lstStyle/>
          <a:p>
            <a:r>
              <a:rPr lang="en-US" sz="1600" dirty="0" smtClean="0"/>
              <a:t>Ca, F</a:t>
            </a:r>
            <a:r>
              <a:rPr lang="en-US" sz="1600" baseline="30000" dirty="0" smtClean="0"/>
              <a:t>+</a:t>
            </a:r>
            <a:r>
              <a:rPr lang="en-US" sz="1600" dirty="0" smtClean="0"/>
              <a:t>, PO</a:t>
            </a:r>
            <a:r>
              <a:rPr lang="en-US" sz="1600" baseline="-25000" dirty="0" smtClean="0"/>
              <a:t>4 </a:t>
            </a:r>
            <a:r>
              <a:rPr lang="en-US" sz="1600" dirty="0" smtClean="0"/>
              <a:t>ions</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6324600" y="59436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sp>
        <p:nvSpPr>
          <p:cNvPr id="7" name="TextBox 6"/>
          <p:cNvSpPr txBox="1"/>
          <p:nvPr/>
        </p:nvSpPr>
        <p:spPr>
          <a:xfrm>
            <a:off x="914400" y="2316540"/>
            <a:ext cx="7315200" cy="1569660"/>
          </a:xfrm>
          <a:prstGeom prst="rect">
            <a:avLst/>
          </a:prstGeom>
          <a:noFill/>
        </p:spPr>
        <p:txBody>
          <a:bodyPr wrap="square" rtlCol="0">
            <a:spAutoFit/>
          </a:bodyPr>
          <a:lstStyle/>
          <a:p>
            <a:r>
              <a:rPr lang="en-US" sz="2400" dirty="0" smtClean="0">
                <a:solidFill>
                  <a:srgbClr val="C00000"/>
                </a:solidFill>
              </a:rPr>
              <a:t>Pulpdent’s 510(k) defines ACTIVA as: “a bioactive resin matrix and bioactive glass fillers. . . ‘bioactive’ refers to the release of beneficial ions from both the resin and glass fillers into the oral environment.” </a:t>
            </a:r>
            <a:endParaRPr lang="en-US" sz="2400" dirty="0">
              <a:solidFill>
                <a:srgbClr val="C00000"/>
              </a:solidFill>
            </a:endParaRPr>
          </a:p>
        </p:txBody>
      </p:sp>
      <p:sp>
        <p:nvSpPr>
          <p:cNvPr id="145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1676400" y="1534180"/>
            <a:ext cx="5791200" cy="523220"/>
          </a:xfrm>
          <a:prstGeom prst="rect">
            <a:avLst/>
          </a:prstGeom>
          <a:noFill/>
        </p:spPr>
        <p:txBody>
          <a:bodyPr wrap="square" rtlCol="0">
            <a:spAutoFit/>
          </a:bodyPr>
          <a:lstStyle/>
          <a:p>
            <a:r>
              <a:rPr lang="en-US" sz="2800" dirty="0" smtClean="0">
                <a:solidFill>
                  <a:srgbClr val="C00000"/>
                </a:solidFill>
              </a:rPr>
              <a:t>FDA 510(k) Allows Bioactive Claim</a:t>
            </a:r>
            <a:endParaRPr lang="en-US" sz="2800"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6324600" y="59436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sp>
        <p:nvSpPr>
          <p:cNvPr id="7" name="TextBox 6"/>
          <p:cNvSpPr txBox="1"/>
          <p:nvPr/>
        </p:nvSpPr>
        <p:spPr>
          <a:xfrm>
            <a:off x="1981200" y="1066800"/>
            <a:ext cx="5181600" cy="492443"/>
          </a:xfrm>
          <a:prstGeom prst="rect">
            <a:avLst/>
          </a:prstGeom>
          <a:noFill/>
        </p:spPr>
        <p:txBody>
          <a:bodyPr wrap="square" rtlCol="0">
            <a:spAutoFit/>
          </a:bodyPr>
          <a:lstStyle/>
          <a:p>
            <a:r>
              <a:rPr lang="en-US" sz="2600" dirty="0" smtClean="0">
                <a:solidFill>
                  <a:srgbClr val="C00000"/>
                </a:solidFill>
              </a:rPr>
              <a:t>Conventional Dental Materials</a:t>
            </a:r>
            <a:endParaRPr lang="en-US" sz="2600" dirty="0"/>
          </a:p>
        </p:txBody>
      </p:sp>
      <p:sp>
        <p:nvSpPr>
          <p:cNvPr id="9" name="TextBox 8"/>
          <p:cNvSpPr txBox="1"/>
          <p:nvPr/>
        </p:nvSpPr>
        <p:spPr>
          <a:xfrm>
            <a:off x="533400" y="3200400"/>
            <a:ext cx="8153400" cy="800219"/>
          </a:xfrm>
          <a:prstGeom prst="rect">
            <a:avLst/>
          </a:prstGeom>
          <a:noFill/>
        </p:spPr>
        <p:txBody>
          <a:bodyPr wrap="square" rtlCol="0">
            <a:spAutoFit/>
          </a:bodyPr>
          <a:lstStyle/>
          <a:p>
            <a:r>
              <a:rPr lang="en-US" sz="2300" b="1" dirty="0" smtClean="0">
                <a:solidFill>
                  <a:srgbClr val="C00000"/>
                </a:solidFill>
              </a:rPr>
              <a:t>Glass </a:t>
            </a:r>
            <a:r>
              <a:rPr lang="en-US" sz="2300" b="1" dirty="0" err="1" smtClean="0">
                <a:solidFill>
                  <a:srgbClr val="C00000"/>
                </a:solidFill>
              </a:rPr>
              <a:t>ionomers</a:t>
            </a:r>
            <a:r>
              <a:rPr lang="en-US" sz="2300" b="1" dirty="0" smtClean="0">
                <a:solidFill>
                  <a:srgbClr val="C00000"/>
                </a:solidFill>
              </a:rPr>
              <a:t> </a:t>
            </a:r>
            <a:r>
              <a:rPr lang="en-US" sz="2300" dirty="0" smtClean="0">
                <a:solidFill>
                  <a:srgbClr val="C00000"/>
                </a:solidFill>
              </a:rPr>
              <a:t>are hydrophilic and bioactive, but are brittle and soluble with poor esthetics and poor longevity.</a:t>
            </a:r>
            <a:endParaRPr lang="en-US" sz="2300" dirty="0">
              <a:solidFill>
                <a:srgbClr val="C00000"/>
              </a:solidFill>
            </a:endParaRPr>
          </a:p>
        </p:txBody>
      </p:sp>
      <p:sp>
        <p:nvSpPr>
          <p:cNvPr id="10" name="TextBox 9"/>
          <p:cNvSpPr txBox="1"/>
          <p:nvPr/>
        </p:nvSpPr>
        <p:spPr>
          <a:xfrm>
            <a:off x="533400" y="1600200"/>
            <a:ext cx="8001000" cy="1508105"/>
          </a:xfrm>
          <a:prstGeom prst="rect">
            <a:avLst/>
          </a:prstGeom>
          <a:noFill/>
        </p:spPr>
        <p:txBody>
          <a:bodyPr wrap="square" rtlCol="0">
            <a:spAutoFit/>
          </a:bodyPr>
          <a:lstStyle/>
          <a:p>
            <a:r>
              <a:rPr lang="en-US" sz="2300" b="1" dirty="0" smtClean="0">
                <a:solidFill>
                  <a:srgbClr val="C00000"/>
                </a:solidFill>
              </a:rPr>
              <a:t>Composites</a:t>
            </a:r>
            <a:r>
              <a:rPr lang="en-US" sz="2300" dirty="0" smtClean="0">
                <a:solidFill>
                  <a:srgbClr val="C00000"/>
                </a:solidFill>
              </a:rPr>
              <a:t> are strong and esthetic, but are not bioactive and not moisture friendly. They require bonding agents, leak at the margins, are somewhat brittle and can cause sensitivity. Their  life expectancy is 5.7 years (NIH statistics)</a:t>
            </a:r>
            <a:endParaRPr lang="en-US" sz="2300" dirty="0">
              <a:solidFill>
                <a:srgbClr val="C00000"/>
              </a:solidFill>
            </a:endParaRPr>
          </a:p>
        </p:txBody>
      </p:sp>
      <p:sp>
        <p:nvSpPr>
          <p:cNvPr id="11" name="TextBox 10"/>
          <p:cNvSpPr txBox="1"/>
          <p:nvPr/>
        </p:nvSpPr>
        <p:spPr>
          <a:xfrm>
            <a:off x="533400" y="4114800"/>
            <a:ext cx="8305800" cy="1154162"/>
          </a:xfrm>
          <a:prstGeom prst="rect">
            <a:avLst/>
          </a:prstGeom>
          <a:noFill/>
        </p:spPr>
        <p:txBody>
          <a:bodyPr wrap="square" rtlCol="0">
            <a:spAutoFit/>
          </a:bodyPr>
          <a:lstStyle/>
          <a:p>
            <a:r>
              <a:rPr lang="en-US" sz="2300" b="1" dirty="0" smtClean="0">
                <a:solidFill>
                  <a:srgbClr val="C00000"/>
                </a:solidFill>
              </a:rPr>
              <a:t>RMGIs</a:t>
            </a:r>
            <a:r>
              <a:rPr lang="en-US" sz="2300" dirty="0" smtClean="0">
                <a:solidFill>
                  <a:srgbClr val="C00000"/>
                </a:solidFill>
              </a:rPr>
              <a:t> are a compromise between composites and GIs. They </a:t>
            </a:r>
            <a:r>
              <a:rPr lang="en-US" sz="2300" dirty="0" smtClean="0">
                <a:solidFill>
                  <a:srgbClr val="C00000"/>
                </a:solidFill>
              </a:rPr>
              <a:t>have </a:t>
            </a:r>
            <a:r>
              <a:rPr lang="en-US" sz="2300" dirty="0" smtClean="0">
                <a:solidFill>
                  <a:srgbClr val="C00000"/>
                </a:solidFill>
              </a:rPr>
              <a:t>bioactive </a:t>
            </a:r>
            <a:r>
              <a:rPr lang="en-US" sz="2300" dirty="0" smtClean="0">
                <a:solidFill>
                  <a:srgbClr val="C00000"/>
                </a:solidFill>
              </a:rPr>
              <a:t>properties but </a:t>
            </a:r>
            <a:r>
              <a:rPr lang="en-US" sz="2300" dirty="0" smtClean="0">
                <a:solidFill>
                  <a:srgbClr val="C00000"/>
                </a:solidFill>
              </a:rPr>
              <a:t>are somewhat brittle and not suitable for esthetic, load-bearing or long-term restorations.</a:t>
            </a:r>
            <a:endParaRPr lang="en-US" sz="2300"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152400" y="76200"/>
            <a:ext cx="1295400" cy="793103"/>
          </a:xfrm>
          <a:prstGeom prst="rect">
            <a:avLst/>
          </a:prstGeom>
          <a:noFill/>
        </p:spPr>
      </p:pic>
      <p:sp>
        <p:nvSpPr>
          <p:cNvPr id="6" name="TextBox 5"/>
          <p:cNvSpPr txBox="1"/>
          <p:nvPr/>
        </p:nvSpPr>
        <p:spPr>
          <a:xfrm>
            <a:off x="1066800" y="914400"/>
            <a:ext cx="7162800" cy="1938992"/>
          </a:xfrm>
          <a:prstGeom prst="rect">
            <a:avLst/>
          </a:prstGeom>
          <a:noFill/>
        </p:spPr>
        <p:txBody>
          <a:bodyPr wrap="square" rtlCol="0">
            <a:spAutoFit/>
          </a:bodyPr>
          <a:lstStyle/>
          <a:p>
            <a:r>
              <a:rPr lang="en-US" sz="2400" dirty="0" smtClean="0">
                <a:solidFill>
                  <a:srgbClr val="C00000"/>
                </a:solidFill>
              </a:rPr>
              <a:t>With traditional materials, as the resin properties increase, bioactivity decreases. </a:t>
            </a:r>
            <a:r>
              <a:rPr lang="en-US" sz="2400" b="1" dirty="0" smtClean="0">
                <a:solidFill>
                  <a:srgbClr val="C00000"/>
                </a:solidFill>
              </a:rPr>
              <a:t>ACTIVA</a:t>
            </a:r>
            <a:r>
              <a:rPr lang="en-US" sz="2400" dirty="0" smtClean="0">
                <a:solidFill>
                  <a:srgbClr val="C00000"/>
                </a:solidFill>
              </a:rPr>
              <a:t> combines the best attributes of composite resins and glass ionomers plus a patented rubberized resin for unsurpassed toughness and fracture resistance.</a:t>
            </a:r>
            <a:endParaRPr lang="en-US" sz="2400" dirty="0">
              <a:solidFill>
                <a:srgbClr val="C00000"/>
              </a:solidFill>
            </a:endParaRPr>
          </a:p>
        </p:txBody>
      </p:sp>
      <p:sp>
        <p:nvSpPr>
          <p:cNvPr id="7" name="Isosceles Triangle 6"/>
          <p:cNvSpPr/>
          <p:nvPr/>
        </p:nvSpPr>
        <p:spPr>
          <a:xfrm>
            <a:off x="3124200" y="3657600"/>
            <a:ext cx="3048000" cy="2057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5634335"/>
            <a:ext cx="2321469" cy="461665"/>
          </a:xfrm>
          <a:prstGeom prst="rect">
            <a:avLst/>
          </a:prstGeom>
          <a:noFill/>
        </p:spPr>
        <p:txBody>
          <a:bodyPr wrap="none" rtlCol="0">
            <a:spAutoFit/>
          </a:bodyPr>
          <a:lstStyle/>
          <a:p>
            <a:r>
              <a:rPr lang="en-US" sz="2400" b="1" dirty="0" smtClean="0"/>
              <a:t>Glass </a:t>
            </a:r>
            <a:r>
              <a:rPr lang="en-US" sz="2400" b="1" dirty="0" err="1" smtClean="0"/>
              <a:t>ionomer</a:t>
            </a:r>
            <a:endParaRPr lang="en-US" sz="2400" b="1" dirty="0"/>
          </a:p>
        </p:txBody>
      </p:sp>
      <p:sp>
        <p:nvSpPr>
          <p:cNvPr id="9" name="TextBox 8"/>
          <p:cNvSpPr txBox="1"/>
          <p:nvPr/>
        </p:nvSpPr>
        <p:spPr>
          <a:xfrm>
            <a:off x="6172200" y="5634335"/>
            <a:ext cx="1774845" cy="461665"/>
          </a:xfrm>
          <a:prstGeom prst="rect">
            <a:avLst/>
          </a:prstGeom>
          <a:noFill/>
        </p:spPr>
        <p:txBody>
          <a:bodyPr wrap="none" rtlCol="0">
            <a:spAutoFit/>
          </a:bodyPr>
          <a:lstStyle/>
          <a:p>
            <a:pPr algn="r"/>
            <a:r>
              <a:rPr lang="en-US" sz="2400" b="1" dirty="0" smtClean="0"/>
              <a:t>Composite</a:t>
            </a:r>
            <a:endParaRPr lang="en-US" sz="2400" b="1" dirty="0"/>
          </a:p>
        </p:txBody>
      </p:sp>
      <p:sp>
        <p:nvSpPr>
          <p:cNvPr id="10" name="TextBox 9"/>
          <p:cNvSpPr txBox="1"/>
          <p:nvPr/>
        </p:nvSpPr>
        <p:spPr>
          <a:xfrm>
            <a:off x="3886200" y="3200400"/>
            <a:ext cx="1494896" cy="523220"/>
          </a:xfrm>
          <a:prstGeom prst="rect">
            <a:avLst/>
          </a:prstGeom>
          <a:noFill/>
        </p:spPr>
        <p:txBody>
          <a:bodyPr wrap="none" rtlCol="0">
            <a:spAutoFit/>
          </a:bodyPr>
          <a:lstStyle/>
          <a:p>
            <a:r>
              <a:rPr lang="en-US" sz="2800" b="1" dirty="0" smtClean="0"/>
              <a:t>ACTIVA</a:t>
            </a:r>
            <a:endParaRPr lang="en-US" sz="2800" b="1" dirty="0"/>
          </a:p>
        </p:txBody>
      </p:sp>
      <p:sp>
        <p:nvSpPr>
          <p:cNvPr id="11" name="TextBox 10"/>
          <p:cNvSpPr txBox="1"/>
          <p:nvPr/>
        </p:nvSpPr>
        <p:spPr>
          <a:xfrm>
            <a:off x="1173025" y="4038600"/>
            <a:ext cx="1951175" cy="1631216"/>
          </a:xfrm>
          <a:prstGeom prst="rect">
            <a:avLst/>
          </a:prstGeom>
          <a:noFill/>
        </p:spPr>
        <p:txBody>
          <a:bodyPr wrap="none" rtlCol="0">
            <a:spAutoFit/>
          </a:bodyPr>
          <a:lstStyle/>
          <a:p>
            <a:pPr algn="r"/>
            <a:r>
              <a:rPr lang="en-US" sz="2000" b="1" dirty="0" smtClean="0">
                <a:solidFill>
                  <a:srgbClr val="C00000"/>
                </a:solidFill>
              </a:rPr>
              <a:t>Bioactive</a:t>
            </a:r>
          </a:p>
          <a:p>
            <a:pPr algn="r"/>
            <a:r>
              <a:rPr lang="en-US" sz="2000" b="1" dirty="0" smtClean="0">
                <a:solidFill>
                  <a:srgbClr val="C00000"/>
                </a:solidFill>
              </a:rPr>
              <a:t>Poor esthetics</a:t>
            </a:r>
          </a:p>
          <a:p>
            <a:pPr algn="r"/>
            <a:r>
              <a:rPr lang="en-US" sz="2000" b="1" dirty="0" smtClean="0">
                <a:solidFill>
                  <a:srgbClr val="C00000"/>
                </a:solidFill>
              </a:rPr>
              <a:t>Not durable</a:t>
            </a:r>
          </a:p>
          <a:p>
            <a:pPr algn="r"/>
            <a:r>
              <a:rPr lang="en-US" sz="2000" b="1" dirty="0" smtClean="0">
                <a:solidFill>
                  <a:srgbClr val="C00000"/>
                </a:solidFill>
              </a:rPr>
              <a:t>Brittle</a:t>
            </a:r>
          </a:p>
          <a:p>
            <a:pPr algn="r"/>
            <a:r>
              <a:rPr lang="en-US" sz="2000" b="1" dirty="0" smtClean="0">
                <a:solidFill>
                  <a:srgbClr val="C00000"/>
                </a:solidFill>
              </a:rPr>
              <a:t>Wash out</a:t>
            </a:r>
            <a:endParaRPr lang="en-US" sz="2000" b="1" dirty="0">
              <a:solidFill>
                <a:srgbClr val="C00000"/>
              </a:solidFill>
            </a:endParaRPr>
          </a:p>
        </p:txBody>
      </p:sp>
      <p:sp>
        <p:nvSpPr>
          <p:cNvPr id="12" name="TextBox 11"/>
          <p:cNvSpPr txBox="1"/>
          <p:nvPr/>
        </p:nvSpPr>
        <p:spPr>
          <a:xfrm>
            <a:off x="6096000" y="4038600"/>
            <a:ext cx="2590800" cy="1631216"/>
          </a:xfrm>
          <a:prstGeom prst="rect">
            <a:avLst/>
          </a:prstGeom>
          <a:noFill/>
        </p:spPr>
        <p:txBody>
          <a:bodyPr wrap="square" rtlCol="0">
            <a:spAutoFit/>
          </a:bodyPr>
          <a:lstStyle/>
          <a:p>
            <a:r>
              <a:rPr lang="en-US" sz="2000" b="1" dirty="0" smtClean="0">
                <a:solidFill>
                  <a:srgbClr val="C00000"/>
                </a:solidFill>
              </a:rPr>
              <a:t>Not bioactive</a:t>
            </a:r>
          </a:p>
          <a:p>
            <a:r>
              <a:rPr lang="en-US" sz="2000" b="1" dirty="0" smtClean="0">
                <a:solidFill>
                  <a:srgbClr val="C00000"/>
                </a:solidFill>
              </a:rPr>
              <a:t>Great esthetics</a:t>
            </a:r>
          </a:p>
          <a:p>
            <a:r>
              <a:rPr lang="en-US" sz="2000" b="1" dirty="0" smtClean="0">
                <a:solidFill>
                  <a:srgbClr val="C00000"/>
                </a:solidFill>
              </a:rPr>
              <a:t>Durable but Brittle</a:t>
            </a:r>
          </a:p>
          <a:p>
            <a:r>
              <a:rPr lang="en-US" sz="2000" b="1" dirty="0" smtClean="0">
                <a:solidFill>
                  <a:srgbClr val="C00000"/>
                </a:solidFill>
              </a:rPr>
              <a:t>Last 5.7 years (NIH)</a:t>
            </a:r>
          </a:p>
          <a:p>
            <a:r>
              <a:rPr lang="en-US" sz="2000" b="1" dirty="0" smtClean="0">
                <a:solidFill>
                  <a:srgbClr val="C00000"/>
                </a:solidFill>
              </a:rPr>
              <a:t>Cause Sensitivity</a:t>
            </a:r>
            <a:endParaRPr lang="en-US" sz="2000" b="1" dirty="0">
              <a:solidFill>
                <a:srgbClr val="C00000"/>
              </a:solidFill>
            </a:endParaRPr>
          </a:p>
        </p:txBody>
      </p:sp>
      <p:sp>
        <p:nvSpPr>
          <p:cNvPr id="13" name="TextBox 12"/>
          <p:cNvSpPr txBox="1"/>
          <p:nvPr/>
        </p:nvSpPr>
        <p:spPr>
          <a:xfrm>
            <a:off x="1828800" y="2895600"/>
            <a:ext cx="5486400" cy="430887"/>
          </a:xfrm>
          <a:prstGeom prst="rect">
            <a:avLst/>
          </a:prstGeom>
          <a:noFill/>
        </p:spPr>
        <p:txBody>
          <a:bodyPr wrap="square" rtlCol="0">
            <a:spAutoFit/>
          </a:bodyPr>
          <a:lstStyle/>
          <a:p>
            <a:r>
              <a:rPr lang="en-US" sz="2200" b="1" dirty="0" smtClean="0">
                <a:solidFill>
                  <a:srgbClr val="C00000"/>
                </a:solidFill>
              </a:rPr>
              <a:t>Bioactive, Esthetic, Durable, Not Bri</a:t>
            </a:r>
            <a:r>
              <a:rPr lang="en-US" sz="2000" b="1" dirty="0" smtClean="0">
                <a:solidFill>
                  <a:srgbClr val="C00000"/>
                </a:solidFill>
              </a:rPr>
              <a:t>ttle</a:t>
            </a:r>
            <a:endParaRPr lang="en-US" sz="2000" b="1" dirty="0">
              <a:solidFill>
                <a:srgbClr val="C00000"/>
              </a:solidFill>
            </a:endParaRPr>
          </a:p>
        </p:txBody>
      </p:sp>
      <p:cxnSp>
        <p:nvCxnSpPr>
          <p:cNvPr id="15" name="Straight Arrow Connector 14"/>
          <p:cNvCxnSpPr/>
          <p:nvPr/>
        </p:nvCxnSpPr>
        <p:spPr>
          <a:xfrm rot="5400000" flipH="1" flipV="1">
            <a:off x="3238500" y="4229100"/>
            <a:ext cx="1600200" cy="1219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V="1">
            <a:off x="4533900" y="4229101"/>
            <a:ext cx="1600200" cy="1219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429000" y="5870277"/>
            <a:ext cx="25908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3352801" y="5870276"/>
            <a:ext cx="2590800" cy="15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963136" y="6305490"/>
            <a:ext cx="1571264" cy="400110"/>
          </a:xfrm>
          <a:prstGeom prst="rect">
            <a:avLst/>
          </a:prstGeom>
        </p:spPr>
        <p:txBody>
          <a:bodyPr wrap="none">
            <a:spAutoFit/>
          </a:bodyPr>
          <a:lstStyle/>
          <a:p>
            <a:r>
              <a:rPr lang="en-US" sz="2000" b="1" i="1" dirty="0" smtClean="0">
                <a:solidFill>
                  <a:srgbClr val="002060"/>
                </a:solidFill>
              </a:rPr>
              <a:t>PULPDENT</a:t>
            </a:r>
            <a:endParaRPr lang="en-US" sz="2000" b="1" i="1" dirty="0">
              <a:solidFill>
                <a:srgbClr val="002060"/>
              </a:solidFill>
            </a:endParaRPr>
          </a:p>
        </p:txBody>
      </p:sp>
      <p:sp>
        <p:nvSpPr>
          <p:cNvPr id="18" name="TextBox 17"/>
          <p:cNvSpPr txBox="1"/>
          <p:nvPr/>
        </p:nvSpPr>
        <p:spPr>
          <a:xfrm>
            <a:off x="4318005" y="5943600"/>
            <a:ext cx="787395" cy="369332"/>
          </a:xfrm>
          <a:prstGeom prst="rect">
            <a:avLst/>
          </a:prstGeom>
          <a:noFill/>
        </p:spPr>
        <p:txBody>
          <a:bodyPr wrap="none" rtlCol="0">
            <a:spAutoFit/>
          </a:bodyPr>
          <a:lstStyle/>
          <a:p>
            <a:r>
              <a:rPr lang="en-US" b="1" dirty="0" smtClean="0"/>
              <a:t>RMGI</a:t>
            </a:r>
            <a:endParaRPr lang="en-US" b="1" dirty="0"/>
          </a:p>
        </p:txBody>
      </p:sp>
      <p:sp>
        <p:nvSpPr>
          <p:cNvPr id="19" name="TextBox 18"/>
          <p:cNvSpPr txBox="1"/>
          <p:nvPr/>
        </p:nvSpPr>
        <p:spPr>
          <a:xfrm>
            <a:off x="1259587" y="3733800"/>
            <a:ext cx="1864613" cy="369332"/>
          </a:xfrm>
          <a:prstGeom prst="rect">
            <a:avLst/>
          </a:prstGeom>
          <a:noFill/>
        </p:spPr>
        <p:txBody>
          <a:bodyPr wrap="none" rtlCol="0">
            <a:spAutoFit/>
          </a:bodyPr>
          <a:lstStyle/>
          <a:p>
            <a:r>
              <a:rPr lang="en-US" dirty="0" smtClean="0"/>
              <a:t>Glass </a:t>
            </a:r>
            <a:r>
              <a:rPr lang="en-US" dirty="0" err="1" smtClean="0"/>
              <a:t>Ionomers</a:t>
            </a:r>
            <a:r>
              <a:rPr lang="en-US" dirty="0" smtClean="0"/>
              <a:t>:</a:t>
            </a:r>
            <a:endParaRPr lang="en-US" dirty="0"/>
          </a:p>
        </p:txBody>
      </p:sp>
      <p:sp>
        <p:nvSpPr>
          <p:cNvPr id="22" name="TextBox 21"/>
          <p:cNvSpPr txBox="1"/>
          <p:nvPr/>
        </p:nvSpPr>
        <p:spPr>
          <a:xfrm>
            <a:off x="6096000" y="3733800"/>
            <a:ext cx="1467068" cy="369332"/>
          </a:xfrm>
          <a:prstGeom prst="rect">
            <a:avLst/>
          </a:prstGeom>
          <a:noFill/>
        </p:spPr>
        <p:txBody>
          <a:bodyPr wrap="none" rtlCol="0">
            <a:spAutoFit/>
          </a:bodyPr>
          <a:lstStyle/>
          <a:p>
            <a:r>
              <a:rPr lang="en-US" dirty="0" smtClean="0"/>
              <a:t>Composites: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1881"/>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2438400" y="838201"/>
            <a:ext cx="4477351" cy="1143000"/>
          </a:xfrm>
        </p:spPr>
        <p:txBody>
          <a:bodyPr>
            <a:normAutofit/>
          </a:bodyPr>
          <a:lstStyle/>
          <a:p>
            <a:r>
              <a:rPr lang="en-US" sz="2800" dirty="0" smtClean="0">
                <a:solidFill>
                  <a:srgbClr val="C00000"/>
                </a:solidFill>
                <a:effectLst/>
                <a:latin typeface="Arial" pitchFamily="34" charset="0"/>
                <a:cs typeface="Arial" pitchFamily="34" charset="0"/>
              </a:rPr>
              <a:t>Tough Rubberized Resin</a:t>
            </a:r>
            <a:endParaRPr lang="en-US" sz="2800" dirty="0">
              <a:solidFill>
                <a:srgbClr val="C00000"/>
              </a:solidFill>
              <a:effectLst/>
              <a:latin typeface="Arial" pitchFamily="34" charset="0"/>
              <a:cs typeface="Arial" pitchFamily="34" charset="0"/>
            </a:endParaRPr>
          </a:p>
        </p:txBody>
      </p:sp>
      <p:sp>
        <p:nvSpPr>
          <p:cNvPr id="4" name="TextBox 3"/>
          <p:cNvSpPr txBox="1"/>
          <p:nvPr/>
        </p:nvSpPr>
        <p:spPr>
          <a:xfrm>
            <a:off x="914400" y="2849940"/>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sp>
        <p:nvSpPr>
          <p:cNvPr id="5" name="TextBox 4"/>
          <p:cNvSpPr txBox="1"/>
          <p:nvPr/>
        </p:nvSpPr>
        <p:spPr>
          <a:xfrm>
            <a:off x="1143000" y="1752600"/>
            <a:ext cx="7315200" cy="1785104"/>
          </a:xfrm>
          <a:prstGeom prst="rect">
            <a:avLst/>
          </a:prstGeom>
          <a:noFill/>
        </p:spPr>
        <p:txBody>
          <a:bodyPr wrap="square" rtlCol="0">
            <a:spAutoFit/>
          </a:bodyPr>
          <a:lstStyle/>
          <a:p>
            <a:r>
              <a:rPr lang="en-US" sz="2400" dirty="0" smtClean="0">
                <a:solidFill>
                  <a:srgbClr val="C00000"/>
                </a:solidFill>
              </a:rPr>
              <a:t>ACTIVA’s rubberized resin provides unparalleled toughness. Toughness, measured by </a:t>
            </a:r>
            <a:r>
              <a:rPr lang="en-US" sz="2400" b="1" dirty="0" smtClean="0">
                <a:solidFill>
                  <a:srgbClr val="C00000"/>
                </a:solidFill>
              </a:rPr>
              <a:t>Deflection at Break</a:t>
            </a:r>
            <a:r>
              <a:rPr lang="en-US" sz="2400" dirty="0" smtClean="0">
                <a:solidFill>
                  <a:srgbClr val="C00000"/>
                </a:solidFill>
              </a:rPr>
              <a:t>, is the ability of a strong, hard material to absorb stress, dissipate forces and resist fracture. </a:t>
            </a:r>
          </a:p>
          <a:p>
            <a:endParaRPr lang="en-US" sz="1400" dirty="0" smtClean="0">
              <a:solidFill>
                <a:srgbClr val="C00000"/>
              </a:solidFill>
            </a:endParaRP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pic>
        <p:nvPicPr>
          <p:cNvPr id="22530" name="Picture 2" descr="http://ts3.mm.bing.net/th?id=H.4867388841461410&amp;pid=15.1"/>
          <p:cNvPicPr>
            <a:picLocks noChangeAspect="1" noChangeArrowheads="1"/>
          </p:cNvPicPr>
          <p:nvPr/>
        </p:nvPicPr>
        <p:blipFill>
          <a:blip r:embed="rId3"/>
          <a:srcRect/>
          <a:stretch>
            <a:fillRect/>
          </a:stretch>
        </p:blipFill>
        <p:spPr bwMode="auto">
          <a:xfrm>
            <a:off x="5638800" y="3429000"/>
            <a:ext cx="2071878" cy="2211969"/>
          </a:xfrm>
          <a:prstGeom prst="rect">
            <a:avLst/>
          </a:prstGeom>
          <a:noFill/>
        </p:spPr>
      </p:pic>
      <p:sp>
        <p:nvSpPr>
          <p:cNvPr id="8" name="TextBox 7"/>
          <p:cNvSpPr txBox="1"/>
          <p:nvPr/>
        </p:nvSpPr>
        <p:spPr>
          <a:xfrm>
            <a:off x="1143000" y="4114800"/>
            <a:ext cx="4687502" cy="461665"/>
          </a:xfrm>
          <a:prstGeom prst="rect">
            <a:avLst/>
          </a:prstGeom>
          <a:noFill/>
        </p:spPr>
        <p:txBody>
          <a:bodyPr wrap="none" rtlCol="0">
            <a:spAutoFit/>
          </a:bodyPr>
          <a:lstStyle/>
          <a:p>
            <a:r>
              <a:rPr lang="en-US" sz="2400" dirty="0" smtClean="0">
                <a:solidFill>
                  <a:srgbClr val="C00000"/>
                </a:solidFill>
              </a:rPr>
              <a:t>Automobile tires are really tough.</a:t>
            </a:r>
            <a:endParaRPr lang="en-US" sz="2400" dirty="0">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1881"/>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1752600" y="914400"/>
            <a:ext cx="6019800" cy="1143000"/>
          </a:xfrm>
        </p:spPr>
        <p:txBody>
          <a:bodyPr>
            <a:normAutofit/>
          </a:bodyPr>
          <a:lstStyle/>
          <a:p>
            <a:r>
              <a:rPr lang="en-US" sz="2600" dirty="0" smtClean="0">
                <a:solidFill>
                  <a:srgbClr val="C00000"/>
                </a:solidFill>
                <a:effectLst/>
                <a:latin typeface="Arial" pitchFamily="34" charset="0"/>
                <a:cs typeface="Arial" pitchFamily="34" charset="0"/>
              </a:rPr>
              <a:t>Tough vs. Brittle: Deflection at Break</a:t>
            </a:r>
            <a:endParaRPr lang="en-US" sz="2600" dirty="0">
              <a:solidFill>
                <a:srgbClr val="C00000"/>
              </a:solidFill>
              <a:effectLst/>
              <a:latin typeface="Arial" pitchFamily="34" charset="0"/>
              <a:cs typeface="Arial" pitchFamily="34" charset="0"/>
            </a:endParaRPr>
          </a:p>
        </p:txBody>
      </p:sp>
      <p:sp>
        <p:nvSpPr>
          <p:cNvPr id="4" name="TextBox 3"/>
          <p:cNvSpPr txBox="1"/>
          <p:nvPr/>
        </p:nvSpPr>
        <p:spPr>
          <a:xfrm>
            <a:off x="914400" y="2849940"/>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sp>
        <p:nvSpPr>
          <p:cNvPr id="5" name="TextBox 4"/>
          <p:cNvSpPr txBox="1"/>
          <p:nvPr/>
        </p:nvSpPr>
        <p:spPr>
          <a:xfrm>
            <a:off x="914400" y="1771471"/>
            <a:ext cx="7467600" cy="1200329"/>
          </a:xfrm>
          <a:prstGeom prst="rect">
            <a:avLst/>
          </a:prstGeom>
          <a:noFill/>
        </p:spPr>
        <p:txBody>
          <a:bodyPr wrap="square" rtlCol="0">
            <a:spAutoFit/>
          </a:bodyPr>
          <a:lstStyle/>
          <a:p>
            <a:r>
              <a:rPr lang="en-US" sz="2400" dirty="0" smtClean="0">
                <a:solidFill>
                  <a:srgbClr val="C00000"/>
                </a:solidFill>
              </a:rPr>
              <a:t>To measure toughness, strong hard materials are subjected to a 3-point bend test. Their toughness is determined by how far they can flex before fracturing. </a:t>
            </a:r>
            <a:endParaRPr lang="en-US" sz="2400" dirty="0">
              <a:solidFill>
                <a:srgbClr val="C00000"/>
              </a:solidFill>
            </a:endParaRPr>
          </a:p>
        </p:txBody>
      </p:sp>
      <p:pic>
        <p:nvPicPr>
          <p:cNvPr id="8" name="Picture 7" descr="21-43520e5151"/>
          <p:cNvPicPr/>
          <p:nvPr/>
        </p:nvPicPr>
        <p:blipFill>
          <a:blip r:embed="rId2"/>
          <a:srcRect l="25076" t="2273" r="35793" b="33182"/>
          <a:stretch>
            <a:fillRect/>
          </a:stretch>
        </p:blipFill>
        <p:spPr bwMode="auto">
          <a:xfrm>
            <a:off x="3429000" y="3124200"/>
            <a:ext cx="2895600" cy="2133600"/>
          </a:xfrm>
          <a:prstGeom prst="rect">
            <a:avLst/>
          </a:prstGeom>
          <a:noFill/>
          <a:ln w="9525">
            <a:noFill/>
            <a:miter lim="800000"/>
            <a:headEnd/>
            <a:tailEnd/>
          </a:ln>
        </p:spPr>
      </p:pic>
      <p:pic>
        <p:nvPicPr>
          <p:cNvPr id="11" name="Picture 1" descr="C:\DOCUME~1\FBerk\LOCALS~1\Temp\jZip\jZip35122\jZip3817A\ACTIVA.R_white back.jpg"/>
          <p:cNvPicPr>
            <a:picLocks noChangeAspect="1" noChangeArrowheads="1"/>
          </p:cNvPicPr>
          <p:nvPr/>
        </p:nvPicPr>
        <p:blipFill>
          <a:blip r:embed="rId3"/>
          <a:srcRect l="5864" t="11164" r="53091" b="21850"/>
          <a:stretch>
            <a:fillRect/>
          </a:stretch>
        </p:blipFill>
        <p:spPr bwMode="auto">
          <a:xfrm>
            <a:off x="228600" y="1"/>
            <a:ext cx="1369059" cy="838200"/>
          </a:xfrm>
          <a:prstGeom prst="rect">
            <a:avLst/>
          </a:prstGeom>
          <a:noFill/>
        </p:spPr>
      </p:pic>
      <p:sp>
        <p:nvSpPr>
          <p:cNvPr id="10" name="Rectangle 9"/>
          <p:cNvSpPr/>
          <p:nvPr/>
        </p:nvSpPr>
        <p:spPr>
          <a:xfrm>
            <a:off x="6477000" y="6019800"/>
            <a:ext cx="2119491" cy="523220"/>
          </a:xfrm>
          <a:prstGeom prst="rect">
            <a:avLst/>
          </a:prstGeom>
        </p:spPr>
        <p:txBody>
          <a:bodyPr wrap="none">
            <a:spAutoFit/>
          </a:bodyPr>
          <a:lstStyle/>
          <a:p>
            <a:r>
              <a:rPr lang="en-US" sz="2800" b="1" i="1" dirty="0" smtClean="0">
                <a:solidFill>
                  <a:srgbClr val="002060"/>
                </a:solidFill>
              </a:rPr>
              <a:t>PULPDENT</a:t>
            </a:r>
            <a:endParaRPr lang="en-US" sz="2800" b="1" i="1"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3050738"/>
            <a:ext cx="5105400" cy="1292662"/>
          </a:xfrm>
          <a:prstGeom prst="rect">
            <a:avLst/>
          </a:prstGeom>
          <a:noFill/>
        </p:spPr>
        <p:txBody>
          <a:bodyPr wrap="square" rtlCol="0">
            <a:spAutoFit/>
          </a:bodyPr>
          <a:lstStyle/>
          <a:p>
            <a:pPr algn="just"/>
            <a:r>
              <a:rPr lang="en-US" sz="2600" b="1" dirty="0" smtClean="0">
                <a:solidFill>
                  <a:srgbClr val="C00000"/>
                </a:solidFill>
              </a:rPr>
              <a:t>Changes everything you know about traditional Composites, Glass </a:t>
            </a:r>
            <a:r>
              <a:rPr lang="en-US" sz="2600" b="1" dirty="0" err="1" smtClean="0">
                <a:solidFill>
                  <a:srgbClr val="C00000"/>
                </a:solidFill>
              </a:rPr>
              <a:t>Ionomers</a:t>
            </a:r>
            <a:r>
              <a:rPr lang="en-US" sz="2600" b="1" dirty="0" smtClean="0">
                <a:solidFill>
                  <a:srgbClr val="C00000"/>
                </a:solidFill>
              </a:rPr>
              <a:t> and RMGIs</a:t>
            </a:r>
            <a:endParaRPr lang="en-US" sz="2600" b="1" dirty="0">
              <a:solidFill>
                <a:srgbClr val="C00000"/>
              </a:solidFill>
            </a:endParaRPr>
          </a:p>
        </p:txBody>
      </p:sp>
      <p:sp>
        <p:nvSpPr>
          <p:cNvPr id="6" name="TextBox 5"/>
          <p:cNvSpPr txBox="1"/>
          <p:nvPr/>
        </p:nvSpPr>
        <p:spPr>
          <a:xfrm>
            <a:off x="57150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pic>
        <p:nvPicPr>
          <p:cNvPr id="32769" name="ffbd4783-5cca-46dd-9d2f-7906e8960e8f" descr="B2D24563-A33E-4DC0-87BB-1F4721F1E0E2"/>
          <p:cNvPicPr>
            <a:picLocks noChangeAspect="1" noChangeArrowheads="1"/>
          </p:cNvPicPr>
          <p:nvPr/>
        </p:nvPicPr>
        <p:blipFill>
          <a:blip r:embed="rId3"/>
          <a:srcRect/>
          <a:stretch>
            <a:fillRect/>
          </a:stretch>
        </p:blipFill>
        <p:spPr bwMode="auto">
          <a:xfrm>
            <a:off x="2209800" y="990600"/>
            <a:ext cx="4648200" cy="182149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1881"/>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533400" y="990600"/>
            <a:ext cx="8229600" cy="1143000"/>
          </a:xfrm>
        </p:spPr>
        <p:txBody>
          <a:bodyPr>
            <a:normAutofit fontScale="90000"/>
          </a:bodyPr>
          <a:lstStyle/>
          <a:p>
            <a:r>
              <a:rPr lang="en-US" sz="2800" b="0" dirty="0" smtClean="0">
                <a:solidFill>
                  <a:srgbClr val="C00000"/>
                </a:solidFill>
                <a:effectLst/>
                <a:latin typeface="Arial" pitchFamily="34" charset="0"/>
                <a:cs typeface="Arial" pitchFamily="34" charset="0"/>
              </a:rPr>
              <a:t>Deflection at Break of </a:t>
            </a:r>
            <a:r>
              <a:rPr lang="en-US" sz="2800" dirty="0" smtClean="0">
                <a:solidFill>
                  <a:srgbClr val="C00000"/>
                </a:solidFill>
                <a:effectLst/>
                <a:latin typeface="Arial" pitchFamily="34" charset="0"/>
                <a:cs typeface="Arial" pitchFamily="34" charset="0"/>
              </a:rPr>
              <a:t>ACTIVA</a:t>
            </a:r>
            <a:r>
              <a:rPr lang="en-US" sz="2800" b="0" dirty="0" smtClean="0">
                <a:solidFill>
                  <a:srgbClr val="C00000"/>
                </a:solidFill>
                <a:effectLst/>
                <a:latin typeface="Arial" pitchFamily="34" charset="0"/>
                <a:cs typeface="Arial" pitchFamily="34" charset="0"/>
              </a:rPr>
              <a:t> is </a:t>
            </a:r>
            <a:r>
              <a:rPr lang="en-US" sz="2800" b="0" u="sng" dirty="0" smtClean="0">
                <a:solidFill>
                  <a:srgbClr val="C00000"/>
                </a:solidFill>
                <a:effectLst/>
                <a:latin typeface="Arial" pitchFamily="34" charset="0"/>
                <a:cs typeface="Arial" pitchFamily="34" charset="0"/>
              </a:rPr>
              <a:t>2-3 times greater</a:t>
            </a:r>
            <a:r>
              <a:rPr lang="en-US" sz="2800" b="0" dirty="0" smtClean="0">
                <a:solidFill>
                  <a:srgbClr val="C00000"/>
                </a:solidFill>
                <a:effectLst/>
                <a:latin typeface="Arial" pitchFamily="34" charset="0"/>
                <a:cs typeface="Arial" pitchFamily="34" charset="0"/>
              </a:rPr>
              <a:t> than composites and </a:t>
            </a:r>
            <a:r>
              <a:rPr lang="en-US" sz="2800" b="0" u="sng" dirty="0" smtClean="0">
                <a:solidFill>
                  <a:srgbClr val="C00000"/>
                </a:solidFill>
                <a:effectLst/>
                <a:latin typeface="Arial" pitchFamily="34" charset="0"/>
                <a:cs typeface="Arial" pitchFamily="34" charset="0"/>
              </a:rPr>
              <a:t>5-10 times greater</a:t>
            </a:r>
            <a:r>
              <a:rPr lang="en-US" sz="2800" b="0" dirty="0" smtClean="0">
                <a:solidFill>
                  <a:srgbClr val="C00000"/>
                </a:solidFill>
                <a:effectLst/>
                <a:latin typeface="Arial" pitchFamily="34" charset="0"/>
                <a:cs typeface="Arial" pitchFamily="34" charset="0"/>
              </a:rPr>
              <a:t> than GIs and RMGIs</a:t>
            </a:r>
            <a:endParaRPr lang="en-US" sz="2600" b="0" dirty="0">
              <a:solidFill>
                <a:srgbClr val="C00000"/>
              </a:solidFill>
              <a:effectLst/>
              <a:latin typeface="Arial" pitchFamily="34" charset="0"/>
              <a:cs typeface="Arial" pitchFamily="34" charset="0"/>
            </a:endParaRPr>
          </a:p>
        </p:txBody>
      </p:sp>
      <p:sp>
        <p:nvSpPr>
          <p:cNvPr id="4" name="TextBox 3"/>
          <p:cNvSpPr txBox="1"/>
          <p:nvPr/>
        </p:nvSpPr>
        <p:spPr>
          <a:xfrm>
            <a:off x="914400" y="2849940"/>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sp>
        <p:nvSpPr>
          <p:cNvPr id="10" name="Rectangle 9"/>
          <p:cNvSpPr/>
          <p:nvPr/>
        </p:nvSpPr>
        <p:spPr>
          <a:xfrm>
            <a:off x="6477000" y="6019800"/>
            <a:ext cx="2119491" cy="523220"/>
          </a:xfrm>
          <a:prstGeom prst="rect">
            <a:avLst/>
          </a:prstGeom>
        </p:spPr>
        <p:txBody>
          <a:bodyPr wrap="none">
            <a:spAutoFit/>
          </a:bodyPr>
          <a:lstStyle/>
          <a:p>
            <a:r>
              <a:rPr lang="en-US" sz="2800" b="1" i="1" dirty="0" smtClean="0">
                <a:solidFill>
                  <a:srgbClr val="002060"/>
                </a:solidFill>
              </a:rPr>
              <a:t>PULPDENT</a:t>
            </a:r>
            <a:endParaRPr lang="en-US" sz="2800" b="1" i="1" dirty="0">
              <a:solidFill>
                <a:srgbClr val="002060"/>
              </a:solidFill>
            </a:endParaRPr>
          </a:p>
        </p:txBody>
      </p:sp>
      <p:sp>
        <p:nvSpPr>
          <p:cNvPr id="13" name="TextBox 12"/>
          <p:cNvSpPr txBox="1"/>
          <p:nvPr/>
        </p:nvSpPr>
        <p:spPr>
          <a:xfrm>
            <a:off x="2590800" y="2057400"/>
            <a:ext cx="4114800" cy="707886"/>
          </a:xfrm>
          <a:prstGeom prst="rect">
            <a:avLst/>
          </a:prstGeom>
          <a:noFill/>
        </p:spPr>
        <p:txBody>
          <a:bodyPr wrap="square" rtlCol="0">
            <a:spAutoFit/>
          </a:bodyPr>
          <a:lstStyle/>
          <a:p>
            <a:pPr algn="ctr"/>
            <a:r>
              <a:rPr lang="en-US" sz="2000" b="1" dirty="0" smtClean="0"/>
              <a:t>Deflection at Break (Flex data) of Restorative Materials</a:t>
            </a:r>
            <a:endParaRPr lang="en-US" sz="2000" b="1" dirty="0"/>
          </a:p>
        </p:txBody>
      </p:sp>
      <p:pic>
        <p:nvPicPr>
          <p:cNvPr id="15" name="Picture 3" descr="U:\Fred\Activa\Chart elements\NEW.R.deflect.jpg"/>
          <p:cNvPicPr>
            <a:picLocks noChangeAspect="1" noChangeArrowheads="1"/>
          </p:cNvPicPr>
          <p:nvPr/>
        </p:nvPicPr>
        <p:blipFill>
          <a:blip r:embed="rId3" cstate="print"/>
          <a:srcRect/>
          <a:stretch>
            <a:fillRect/>
          </a:stretch>
        </p:blipFill>
        <p:spPr bwMode="auto">
          <a:xfrm>
            <a:off x="2727990" y="2743201"/>
            <a:ext cx="3977609" cy="2666999"/>
          </a:xfrm>
          <a:prstGeom prst="rect">
            <a:avLst/>
          </a:prstGeom>
          <a:noFill/>
        </p:spPr>
      </p:pic>
      <p:sp>
        <p:nvSpPr>
          <p:cNvPr id="16" name="TextBox 15"/>
          <p:cNvSpPr txBox="1"/>
          <p:nvPr/>
        </p:nvSpPr>
        <p:spPr>
          <a:xfrm>
            <a:off x="2362200" y="5486400"/>
            <a:ext cx="4800600" cy="523220"/>
          </a:xfrm>
          <a:prstGeom prst="rect">
            <a:avLst/>
          </a:prstGeom>
          <a:noFill/>
        </p:spPr>
        <p:txBody>
          <a:bodyPr wrap="square" rtlCol="0">
            <a:spAutoFit/>
          </a:bodyPr>
          <a:lstStyle/>
          <a:p>
            <a:r>
              <a:rPr lang="en-US" sz="1400" dirty="0" smtClean="0"/>
              <a:t>Deflection </a:t>
            </a:r>
            <a:r>
              <a:rPr lang="en-US" sz="1400" dirty="0"/>
              <a:t>at break of restorative materials. Chao W, et al. J Dent Res 94 (Spec </a:t>
            </a:r>
            <a:r>
              <a:rPr lang="en-US" sz="1400" dirty="0" err="1"/>
              <a:t>Iss</a:t>
            </a:r>
            <a:r>
              <a:rPr lang="en-US" sz="1400" dirty="0"/>
              <a:t> A) 2375, 2015 (www.iadr.org).</a:t>
            </a:r>
          </a:p>
        </p:txBody>
      </p:sp>
      <p:sp>
        <p:nvSpPr>
          <p:cNvPr id="5" name="TextBox 4"/>
          <p:cNvSpPr txBox="1"/>
          <p:nvPr/>
        </p:nvSpPr>
        <p:spPr>
          <a:xfrm>
            <a:off x="2362200" y="685800"/>
            <a:ext cx="4932376" cy="461665"/>
          </a:xfrm>
          <a:prstGeom prst="rect">
            <a:avLst/>
          </a:prstGeom>
          <a:noFill/>
        </p:spPr>
        <p:txBody>
          <a:bodyPr wrap="none" rtlCol="0">
            <a:spAutoFit/>
          </a:bodyPr>
          <a:lstStyle/>
          <a:p>
            <a:r>
              <a:rPr lang="en-US" sz="2400" b="1" dirty="0" smtClean="0">
                <a:solidFill>
                  <a:srgbClr val="C00000"/>
                </a:solidFill>
              </a:rPr>
              <a:t>Toughness – Deflection at Break</a:t>
            </a:r>
            <a:endParaRPr lang="en-US" sz="2400" b="1" dirty="0">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1103551" y="1198687"/>
            <a:ext cx="7126049" cy="1163513"/>
          </a:xfrm>
        </p:spPr>
        <p:txBody>
          <a:bodyPr>
            <a:noAutofit/>
          </a:bodyPr>
          <a:lstStyle/>
          <a:p>
            <a:r>
              <a:rPr lang="en-US" sz="2400" b="0" dirty="0" smtClean="0">
                <a:solidFill>
                  <a:srgbClr val="C00000"/>
                </a:solidFill>
                <a:effectLst/>
                <a:latin typeface="Arial" pitchFamily="34" charset="0"/>
                <a:cs typeface="Arial" pitchFamily="34" charset="0"/>
              </a:rPr>
              <a:t>Compressive and </a:t>
            </a:r>
            <a:r>
              <a:rPr lang="en-US" sz="2400" b="0" dirty="0" err="1" smtClean="0">
                <a:solidFill>
                  <a:srgbClr val="C00000"/>
                </a:solidFill>
                <a:effectLst/>
                <a:latin typeface="Arial" pitchFamily="34" charset="0"/>
                <a:cs typeface="Arial" pitchFamily="34" charset="0"/>
              </a:rPr>
              <a:t>Diametral</a:t>
            </a:r>
            <a:r>
              <a:rPr lang="en-US" sz="2400" b="0" dirty="0" smtClean="0">
                <a:solidFill>
                  <a:srgbClr val="C00000"/>
                </a:solidFill>
                <a:effectLst/>
                <a:latin typeface="Arial" pitchFamily="34" charset="0"/>
                <a:cs typeface="Arial" pitchFamily="34" charset="0"/>
              </a:rPr>
              <a:t> Tensile Strength of ACTIVA BioACTIVE-RESTORATIVE is comparable to composites and greater than RMGI and GIs.</a:t>
            </a:r>
            <a:endParaRPr lang="en-US" sz="2400" b="0" dirty="0">
              <a:solidFill>
                <a:srgbClr val="C00000"/>
              </a:solidFill>
              <a:effectLst/>
              <a:latin typeface="Arial" pitchFamily="34" charset="0"/>
              <a:cs typeface="Arial" pitchFamily="34" charset="0"/>
            </a:endParaRPr>
          </a:p>
        </p:txBody>
      </p:sp>
      <p:sp>
        <p:nvSpPr>
          <p:cNvPr id="4" name="TextBox 3"/>
          <p:cNvSpPr txBox="1"/>
          <p:nvPr/>
        </p:nvSpPr>
        <p:spPr>
          <a:xfrm>
            <a:off x="914400" y="3617641"/>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pic>
        <p:nvPicPr>
          <p:cNvPr id="1026" name="Picture 2" descr="U:\Fred\Activa\Chart elements\NEW.R.CS.jpg"/>
          <p:cNvPicPr>
            <a:picLocks noChangeAspect="1" noChangeArrowheads="1"/>
          </p:cNvPicPr>
          <p:nvPr/>
        </p:nvPicPr>
        <p:blipFill>
          <a:blip r:embed="rId3" cstate="print"/>
          <a:srcRect/>
          <a:stretch>
            <a:fillRect/>
          </a:stretch>
        </p:blipFill>
        <p:spPr bwMode="auto">
          <a:xfrm>
            <a:off x="990599" y="2438400"/>
            <a:ext cx="3493876" cy="2362200"/>
          </a:xfrm>
          <a:prstGeom prst="rect">
            <a:avLst/>
          </a:prstGeom>
          <a:noFill/>
        </p:spPr>
      </p:pic>
      <p:pic>
        <p:nvPicPr>
          <p:cNvPr id="1028" name="Picture 4" descr="U:\Fred\Activa\Chart elements\NEW.R.DTS.jpg"/>
          <p:cNvPicPr>
            <a:picLocks noChangeAspect="1" noChangeArrowheads="1"/>
          </p:cNvPicPr>
          <p:nvPr/>
        </p:nvPicPr>
        <p:blipFill>
          <a:blip r:embed="rId4" cstate="print"/>
          <a:srcRect/>
          <a:stretch>
            <a:fillRect/>
          </a:stretch>
        </p:blipFill>
        <p:spPr bwMode="auto">
          <a:xfrm>
            <a:off x="4799250" y="2438400"/>
            <a:ext cx="3506550" cy="2362200"/>
          </a:xfrm>
          <a:prstGeom prst="rect">
            <a:avLst/>
          </a:prstGeom>
          <a:noFill/>
        </p:spPr>
      </p:pic>
      <p:sp>
        <p:nvSpPr>
          <p:cNvPr id="12" name="TextBox 11"/>
          <p:cNvSpPr txBox="1"/>
          <p:nvPr/>
        </p:nvSpPr>
        <p:spPr>
          <a:xfrm>
            <a:off x="228600" y="4919246"/>
            <a:ext cx="8686800" cy="338554"/>
          </a:xfrm>
          <a:prstGeom prst="rect">
            <a:avLst/>
          </a:prstGeom>
          <a:noFill/>
        </p:spPr>
        <p:txBody>
          <a:bodyPr wrap="square" rtlCol="0">
            <a:spAutoFit/>
          </a:bodyPr>
          <a:lstStyle/>
          <a:p>
            <a:r>
              <a:rPr lang="en-US" sz="1600" b="1" dirty="0">
                <a:solidFill>
                  <a:srgbClr val="C00000"/>
                </a:solidFill>
              </a:rPr>
              <a:t>ACTIVA = BioACTIVE </a:t>
            </a:r>
            <a:r>
              <a:rPr lang="en-US" sz="1600" b="1" dirty="0" smtClean="0">
                <a:solidFill>
                  <a:srgbClr val="C00000"/>
                </a:solidFill>
              </a:rPr>
              <a:t>Restorative;  </a:t>
            </a:r>
            <a:r>
              <a:rPr lang="en-US" sz="1600" b="1" dirty="0" smtClean="0"/>
              <a:t>Filtek = Composite;  </a:t>
            </a:r>
            <a:r>
              <a:rPr lang="en-US" sz="1600" b="1" dirty="0" err="1" smtClean="0"/>
              <a:t>Ketak</a:t>
            </a:r>
            <a:r>
              <a:rPr lang="en-US" sz="1600" b="1" dirty="0" smtClean="0"/>
              <a:t> Nano = RMGI;  Fuji IX = GI</a:t>
            </a:r>
            <a:endParaRPr lang="en-US" sz="1600" b="1" dirty="0"/>
          </a:p>
        </p:txBody>
      </p:sp>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5" name="TextBox 4"/>
          <p:cNvSpPr txBox="1"/>
          <p:nvPr/>
        </p:nvSpPr>
        <p:spPr>
          <a:xfrm>
            <a:off x="3768969" y="695980"/>
            <a:ext cx="1544012" cy="523220"/>
          </a:xfrm>
          <a:prstGeom prst="rect">
            <a:avLst/>
          </a:prstGeom>
          <a:noFill/>
        </p:spPr>
        <p:txBody>
          <a:bodyPr wrap="none" rtlCol="0">
            <a:spAutoFit/>
          </a:bodyPr>
          <a:lstStyle/>
          <a:p>
            <a:r>
              <a:rPr lang="en-US" sz="2800" dirty="0" smtClean="0">
                <a:solidFill>
                  <a:srgbClr val="C00000"/>
                </a:solidFill>
              </a:rPr>
              <a:t>Strength</a:t>
            </a:r>
            <a:endParaRPr lang="en-US" sz="2800" dirty="0">
              <a:solidFill>
                <a:srgbClr val="C00000"/>
              </a:solidFill>
            </a:endParaRPr>
          </a:p>
        </p:txBody>
      </p:sp>
      <p:sp>
        <p:nvSpPr>
          <p:cNvPr id="8" name="TextBox 7"/>
          <p:cNvSpPr txBox="1"/>
          <p:nvPr/>
        </p:nvSpPr>
        <p:spPr>
          <a:xfrm>
            <a:off x="1905000" y="5257800"/>
            <a:ext cx="5754359" cy="523220"/>
          </a:xfrm>
          <a:prstGeom prst="rect">
            <a:avLst/>
          </a:prstGeom>
          <a:noFill/>
        </p:spPr>
        <p:txBody>
          <a:bodyPr wrap="square" rtlCol="0">
            <a:spAutoFit/>
          </a:bodyPr>
          <a:lstStyle/>
          <a:p>
            <a:r>
              <a:rPr lang="en-US" sz="1400" dirty="0" smtClean="0"/>
              <a:t>Comparison </a:t>
            </a:r>
            <a:r>
              <a:rPr lang="en-US" sz="1400" dirty="0"/>
              <a:t>of Mechanical Properties of Dental Restorative Material. </a:t>
            </a:r>
            <a:r>
              <a:rPr lang="en-US" sz="1400" dirty="0" err="1"/>
              <a:t>Girn</a:t>
            </a:r>
            <a:r>
              <a:rPr lang="en-US" sz="1400" dirty="0"/>
              <a:t> V, et al. J Dent Res 93 (Spec </a:t>
            </a:r>
            <a:r>
              <a:rPr lang="en-US" sz="1400" dirty="0" err="1"/>
              <a:t>Iss</a:t>
            </a:r>
            <a:r>
              <a:rPr lang="en-US" sz="1400" dirty="0"/>
              <a:t> A) 1163, 2014 (www.iadr.org).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838200" y="990600"/>
            <a:ext cx="8077200" cy="990600"/>
          </a:xfrm>
        </p:spPr>
        <p:txBody>
          <a:bodyPr>
            <a:noAutofit/>
          </a:bodyPr>
          <a:lstStyle/>
          <a:p>
            <a:r>
              <a:rPr lang="en-US" sz="2400" b="0" dirty="0" smtClean="0">
                <a:solidFill>
                  <a:srgbClr val="C00000"/>
                </a:solidFill>
                <a:effectLst/>
                <a:latin typeface="Arial" pitchFamily="34" charset="0"/>
                <a:cs typeface="Arial" pitchFamily="34" charset="0"/>
              </a:rPr>
              <a:t>Compressive and Flexural Strength of </a:t>
            </a:r>
            <a:r>
              <a:rPr lang="en-US" sz="2400" dirty="0" smtClean="0">
                <a:solidFill>
                  <a:srgbClr val="7030A0"/>
                </a:solidFill>
                <a:effectLst/>
                <a:latin typeface="Arial" pitchFamily="34" charset="0"/>
                <a:cs typeface="Arial" pitchFamily="34" charset="0"/>
              </a:rPr>
              <a:t>ACTIVA </a:t>
            </a:r>
            <a:r>
              <a:rPr lang="en-US" sz="2400" dirty="0" err="1" smtClean="0">
                <a:solidFill>
                  <a:srgbClr val="7030A0"/>
                </a:solidFill>
                <a:effectLst/>
                <a:latin typeface="Arial" pitchFamily="34" charset="0"/>
                <a:cs typeface="Arial" pitchFamily="34" charset="0"/>
              </a:rPr>
              <a:t>BioACTIVE</a:t>
            </a:r>
            <a:r>
              <a:rPr lang="en-US" sz="2400" dirty="0" smtClean="0">
                <a:solidFill>
                  <a:srgbClr val="7030A0"/>
                </a:solidFill>
                <a:effectLst/>
                <a:latin typeface="Arial" pitchFamily="34" charset="0"/>
                <a:cs typeface="Arial" pitchFamily="34" charset="0"/>
              </a:rPr>
              <a:t>-BASE/LINER </a:t>
            </a:r>
            <a:r>
              <a:rPr lang="en-US" sz="2400" b="0" dirty="0" smtClean="0">
                <a:solidFill>
                  <a:srgbClr val="C00000"/>
                </a:solidFill>
                <a:effectLst/>
                <a:latin typeface="Arial" pitchFamily="34" charset="0"/>
                <a:cs typeface="Arial" pitchFamily="34" charset="0"/>
              </a:rPr>
              <a:t>is much greater than RMGIs. </a:t>
            </a:r>
            <a:endParaRPr lang="en-US" sz="2400" b="0" dirty="0">
              <a:solidFill>
                <a:srgbClr val="C00000"/>
              </a:solidFill>
              <a:effectLst/>
              <a:latin typeface="Arial" pitchFamily="34" charset="0"/>
              <a:cs typeface="Arial" pitchFamily="34" charset="0"/>
            </a:endParaRPr>
          </a:p>
        </p:txBody>
      </p:sp>
      <p:sp>
        <p:nvSpPr>
          <p:cNvPr id="4" name="TextBox 3"/>
          <p:cNvSpPr txBox="1"/>
          <p:nvPr/>
        </p:nvSpPr>
        <p:spPr>
          <a:xfrm>
            <a:off x="914400" y="3617641"/>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sp>
        <p:nvSpPr>
          <p:cNvPr id="12" name="TextBox 11"/>
          <p:cNvSpPr txBox="1"/>
          <p:nvPr/>
        </p:nvSpPr>
        <p:spPr>
          <a:xfrm>
            <a:off x="914400" y="4673025"/>
            <a:ext cx="6553200" cy="584775"/>
          </a:xfrm>
          <a:prstGeom prst="rect">
            <a:avLst/>
          </a:prstGeom>
          <a:noFill/>
        </p:spPr>
        <p:txBody>
          <a:bodyPr wrap="square" rtlCol="0">
            <a:spAutoFit/>
          </a:bodyPr>
          <a:lstStyle/>
          <a:p>
            <a:r>
              <a:rPr lang="en-US" sz="1600" b="1" dirty="0" smtClean="0">
                <a:solidFill>
                  <a:srgbClr val="7030A0"/>
                </a:solidFill>
              </a:rPr>
              <a:t>ACTIVA = BioACTIVE Base/Liner;</a:t>
            </a:r>
            <a:r>
              <a:rPr lang="en-US" sz="1600" b="1" dirty="0" smtClean="0"/>
              <a:t> Fuji Lining &amp; </a:t>
            </a:r>
            <a:r>
              <a:rPr lang="en-US" sz="1600" b="1" dirty="0" err="1" smtClean="0"/>
              <a:t>Vitrebond</a:t>
            </a:r>
            <a:r>
              <a:rPr lang="en-US" sz="1600" b="1" dirty="0" smtClean="0"/>
              <a:t> = RMGI;  </a:t>
            </a:r>
          </a:p>
          <a:p>
            <a:r>
              <a:rPr lang="en-US" sz="1600" b="1" dirty="0" err="1" smtClean="0"/>
              <a:t>TheraCal</a:t>
            </a:r>
            <a:r>
              <a:rPr lang="en-US" sz="1600" b="1" dirty="0" smtClean="0"/>
              <a:t> = Resin-Modified Calcium Silicate</a:t>
            </a:r>
            <a:endParaRPr lang="en-US" sz="1600" b="1" dirty="0"/>
          </a:p>
        </p:txBody>
      </p:sp>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pic>
        <p:nvPicPr>
          <p:cNvPr id="2051" name="Picture 3" descr="U:\Fred\Activa\Chart elements\B-L FS.jpg"/>
          <p:cNvPicPr>
            <a:picLocks noChangeAspect="1" noChangeArrowheads="1"/>
          </p:cNvPicPr>
          <p:nvPr/>
        </p:nvPicPr>
        <p:blipFill>
          <a:blip r:embed="rId3" cstate="print"/>
          <a:srcRect/>
          <a:stretch>
            <a:fillRect/>
          </a:stretch>
        </p:blipFill>
        <p:spPr bwMode="auto">
          <a:xfrm>
            <a:off x="4724400" y="2133600"/>
            <a:ext cx="3505200" cy="2489769"/>
          </a:xfrm>
          <a:prstGeom prst="rect">
            <a:avLst/>
          </a:prstGeom>
          <a:noFill/>
        </p:spPr>
      </p:pic>
      <p:pic>
        <p:nvPicPr>
          <p:cNvPr id="5" name="b770abbc-5c41-45e5-9bed-cb5135f18b48" descr="A4640F84-9487-44A1-87B4-EDA38E3084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055" y="2133600"/>
            <a:ext cx="3534745" cy="24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713788" y="609600"/>
            <a:ext cx="1544012" cy="523220"/>
          </a:xfrm>
          <a:prstGeom prst="rect">
            <a:avLst/>
          </a:prstGeom>
          <a:noFill/>
        </p:spPr>
        <p:txBody>
          <a:bodyPr wrap="none" rtlCol="0">
            <a:spAutoFit/>
          </a:bodyPr>
          <a:lstStyle/>
          <a:p>
            <a:r>
              <a:rPr lang="en-US" sz="2800" dirty="0" smtClean="0">
                <a:solidFill>
                  <a:srgbClr val="C00000"/>
                </a:solidFill>
              </a:rPr>
              <a:t>Strength</a:t>
            </a:r>
            <a:endParaRPr lang="en-US" sz="2800" dirty="0">
              <a:solidFill>
                <a:srgbClr val="C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913129" y="838200"/>
            <a:ext cx="7543800" cy="1200805"/>
          </a:xfrm>
        </p:spPr>
        <p:txBody>
          <a:bodyPr>
            <a:noAutofit/>
          </a:bodyPr>
          <a:lstStyle/>
          <a:p>
            <a:pPr algn="ctr"/>
            <a:r>
              <a:rPr lang="en-US" sz="2000" b="0" dirty="0">
                <a:solidFill>
                  <a:schemeClr val="tx1"/>
                </a:solidFill>
                <a:effectLst/>
                <a:latin typeface="Arial" panose="020B0604020202020204" pitchFamily="34" charset="0"/>
                <a:cs typeface="Arial" panose="020B0604020202020204" pitchFamily="34" charset="0"/>
              </a:rPr>
              <a:t>Wear of a Calcium, Phosphate and Fluoride Releasing</a:t>
            </a:r>
            <a:br>
              <a:rPr lang="en-US" sz="2000" b="0" dirty="0">
                <a:solidFill>
                  <a:schemeClr val="tx1"/>
                </a:solidFill>
                <a:effectLst/>
                <a:latin typeface="Arial" panose="020B0604020202020204" pitchFamily="34" charset="0"/>
                <a:cs typeface="Arial" panose="020B0604020202020204" pitchFamily="34" charset="0"/>
              </a:rPr>
            </a:br>
            <a:r>
              <a:rPr lang="en-US" sz="2000" b="0" dirty="0">
                <a:solidFill>
                  <a:schemeClr val="tx1"/>
                </a:solidFill>
                <a:effectLst/>
                <a:latin typeface="Arial" panose="020B0604020202020204" pitchFamily="34" charset="0"/>
                <a:cs typeface="Arial" panose="020B0604020202020204" pitchFamily="34" charset="0"/>
              </a:rPr>
              <a:t>Restorative </a:t>
            </a:r>
            <a:r>
              <a:rPr lang="en-US" sz="2000" b="0" dirty="0" smtClean="0">
                <a:solidFill>
                  <a:schemeClr val="tx1"/>
                </a:solidFill>
                <a:effectLst/>
                <a:latin typeface="Arial" panose="020B0604020202020204" pitchFamily="34" charset="0"/>
                <a:cs typeface="Arial" panose="020B0604020202020204" pitchFamily="34" charset="0"/>
              </a:rPr>
              <a:t>Material</a:t>
            </a:r>
            <a:r>
              <a:rPr lang="en-US" sz="2000" b="0" dirty="0">
                <a:solidFill>
                  <a:schemeClr val="tx1"/>
                </a:solidFill>
                <a:effectLst/>
                <a:latin typeface="Arial" panose="020B0604020202020204" pitchFamily="34" charset="0"/>
                <a:cs typeface="Arial" panose="020B0604020202020204" pitchFamily="34" charset="0"/>
              </a:rPr>
              <a:t/>
            </a:r>
            <a:br>
              <a:rPr lang="en-US" sz="2000" b="0" dirty="0">
                <a:solidFill>
                  <a:schemeClr val="tx1"/>
                </a:solidFill>
                <a:effectLst/>
                <a:latin typeface="Arial" panose="020B0604020202020204" pitchFamily="34" charset="0"/>
                <a:cs typeface="Arial" panose="020B0604020202020204" pitchFamily="34" charset="0"/>
              </a:rPr>
            </a:br>
            <a:r>
              <a:rPr lang="en-US" sz="1400" b="0" dirty="0" err="1" smtClean="0">
                <a:solidFill>
                  <a:schemeClr val="tx1"/>
                </a:solidFill>
                <a:effectLst/>
                <a:latin typeface="Arial" panose="020B0604020202020204" pitchFamily="34" charset="0"/>
                <a:cs typeface="Arial" panose="020B0604020202020204" pitchFamily="34" charset="0"/>
              </a:rPr>
              <a:t>Bansal</a:t>
            </a:r>
            <a:r>
              <a:rPr lang="en-US" sz="1400" b="0" dirty="0" smtClean="0">
                <a:solidFill>
                  <a:schemeClr val="tx1"/>
                </a:solidFill>
                <a:effectLst/>
                <a:latin typeface="Arial" panose="020B0604020202020204" pitchFamily="34" charset="0"/>
                <a:cs typeface="Arial" panose="020B0604020202020204" pitchFamily="34" charset="0"/>
              </a:rPr>
              <a:t> R. J </a:t>
            </a:r>
            <a:r>
              <a:rPr lang="en-US" sz="1400" b="0" dirty="0">
                <a:solidFill>
                  <a:schemeClr val="tx1"/>
                </a:solidFill>
                <a:effectLst/>
                <a:latin typeface="Arial" panose="020B0604020202020204" pitchFamily="34" charset="0"/>
                <a:cs typeface="Arial" panose="020B0604020202020204" pitchFamily="34" charset="0"/>
              </a:rPr>
              <a:t>Dent Res 94 (Spec </a:t>
            </a:r>
            <a:r>
              <a:rPr lang="en-US" sz="1400" b="0" dirty="0" err="1">
                <a:solidFill>
                  <a:schemeClr val="tx1"/>
                </a:solidFill>
                <a:effectLst/>
                <a:latin typeface="Arial" panose="020B0604020202020204" pitchFamily="34" charset="0"/>
                <a:cs typeface="Arial" panose="020B0604020202020204" pitchFamily="34" charset="0"/>
              </a:rPr>
              <a:t>Iss</a:t>
            </a:r>
            <a:r>
              <a:rPr lang="en-US" sz="1400" b="0" dirty="0">
                <a:solidFill>
                  <a:schemeClr val="tx1"/>
                </a:solidFill>
                <a:effectLst/>
                <a:latin typeface="Arial" panose="020B0604020202020204" pitchFamily="34" charset="0"/>
                <a:cs typeface="Arial" panose="020B0604020202020204" pitchFamily="34" charset="0"/>
              </a:rPr>
              <a:t> A) </a:t>
            </a:r>
            <a:r>
              <a:rPr lang="en-US" sz="1400" b="0" dirty="0" smtClean="0">
                <a:solidFill>
                  <a:schemeClr val="tx1"/>
                </a:solidFill>
                <a:effectLst/>
                <a:latin typeface="Arial" panose="020B0604020202020204" pitchFamily="34" charset="0"/>
                <a:cs typeface="Arial" panose="020B0604020202020204" pitchFamily="34" charset="0"/>
              </a:rPr>
              <a:t>3797, </a:t>
            </a:r>
            <a:r>
              <a:rPr lang="en-US" sz="1400" b="0" dirty="0">
                <a:solidFill>
                  <a:schemeClr val="tx1"/>
                </a:solidFill>
                <a:effectLst/>
                <a:latin typeface="Arial" panose="020B0604020202020204" pitchFamily="34" charset="0"/>
                <a:cs typeface="Arial" panose="020B0604020202020204" pitchFamily="34" charset="0"/>
              </a:rPr>
              <a:t>2015 (www.iadr.org</a:t>
            </a:r>
            <a:r>
              <a:rPr lang="en-US" sz="1200" b="0" dirty="0">
                <a:solidFill>
                  <a:schemeClr val="tx1"/>
                </a:solidFill>
                <a:effectLst/>
                <a:latin typeface="Arial" panose="020B0604020202020204" pitchFamily="34" charset="0"/>
                <a:cs typeface="Arial" panose="020B0604020202020204" pitchFamily="34" charset="0"/>
              </a:rPr>
              <a:t>)</a:t>
            </a:r>
          </a:p>
        </p:txBody>
      </p:sp>
      <p:sp>
        <p:nvSpPr>
          <p:cNvPr id="4" name="TextBox 3"/>
          <p:cNvSpPr txBox="1"/>
          <p:nvPr/>
        </p:nvSpPr>
        <p:spPr>
          <a:xfrm>
            <a:off x="1177610" y="5373469"/>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sp>
        <p:nvSpPr>
          <p:cNvPr id="13" name="Rectangle 12"/>
          <p:cNvSpPr/>
          <p:nvPr/>
        </p:nvSpPr>
        <p:spPr>
          <a:xfrm>
            <a:off x="6248400" y="60198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6" name="TextBox 5"/>
          <p:cNvSpPr txBox="1"/>
          <p:nvPr/>
        </p:nvSpPr>
        <p:spPr>
          <a:xfrm>
            <a:off x="3713788" y="457200"/>
            <a:ext cx="1037400" cy="523220"/>
          </a:xfrm>
          <a:prstGeom prst="rect">
            <a:avLst/>
          </a:prstGeom>
          <a:noFill/>
        </p:spPr>
        <p:txBody>
          <a:bodyPr wrap="none" rtlCol="0">
            <a:spAutoFit/>
          </a:bodyPr>
          <a:lstStyle/>
          <a:p>
            <a:r>
              <a:rPr lang="en-US" sz="2800" dirty="0" smtClean="0">
                <a:solidFill>
                  <a:srgbClr val="C00000"/>
                </a:solidFill>
              </a:rPr>
              <a:t>Wear</a:t>
            </a:r>
            <a:endParaRPr lang="en-US" sz="2800" dirty="0">
              <a:solidFill>
                <a:srgbClr val="C00000"/>
              </a:solidFill>
            </a:endParaRPr>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p:cNvSpPr txBox="1"/>
          <p:nvPr/>
        </p:nvSpPr>
        <p:spPr>
          <a:xfrm>
            <a:off x="1600200" y="1905000"/>
            <a:ext cx="6356192" cy="584775"/>
          </a:xfrm>
          <a:prstGeom prst="rect">
            <a:avLst/>
          </a:prstGeom>
          <a:noFill/>
        </p:spPr>
        <p:txBody>
          <a:bodyPr wrap="square" rtlCol="0">
            <a:spAutoFit/>
          </a:bodyPr>
          <a:lstStyle/>
          <a:p>
            <a:r>
              <a:rPr lang="en-US" sz="1600" dirty="0"/>
              <a:t>Volume wear of </a:t>
            </a:r>
            <a:r>
              <a:rPr lang="en-US" sz="1600" dirty="0">
                <a:solidFill>
                  <a:srgbClr val="C00000"/>
                </a:solidFill>
              </a:rPr>
              <a:t>ACTIVA BioACTIVE-RESTORATIVE </a:t>
            </a:r>
            <a:r>
              <a:rPr lang="en-US" sz="1600" dirty="0"/>
              <a:t>is comparable to composites and far less than glass ionomer. </a:t>
            </a:r>
          </a:p>
        </p:txBody>
      </p:sp>
      <p:pic>
        <p:nvPicPr>
          <p:cNvPr id="5131" name="Picture 11" descr="U:\Fred\Activa\John Burgess\Wear chart for 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657" y="2514600"/>
            <a:ext cx="4683593" cy="330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157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609600" y="1085194"/>
            <a:ext cx="8229600" cy="1277006"/>
          </a:xfrm>
        </p:spPr>
        <p:txBody>
          <a:bodyPr>
            <a:noAutofit/>
          </a:bodyPr>
          <a:lstStyle/>
          <a:p>
            <a:pPr algn="ctr"/>
            <a:r>
              <a:rPr lang="en-US" sz="2000" dirty="0">
                <a:effectLst/>
              </a:rPr>
              <a:t> </a:t>
            </a:r>
            <a:r>
              <a:rPr lang="en-US" sz="1800" dirty="0" smtClean="0">
                <a:solidFill>
                  <a:schemeClr val="tx1"/>
                </a:solidFill>
                <a:effectLst/>
                <a:latin typeface="Arial" panose="020B0604020202020204" pitchFamily="34" charset="0"/>
                <a:cs typeface="Arial" panose="020B0604020202020204" pitchFamily="34" charset="0"/>
              </a:rPr>
              <a:t>Wear </a:t>
            </a:r>
            <a:r>
              <a:rPr lang="en-US" sz="1800" dirty="0">
                <a:solidFill>
                  <a:schemeClr val="tx1"/>
                </a:solidFill>
                <a:effectLst/>
                <a:latin typeface="Arial" panose="020B0604020202020204" pitchFamily="34" charset="0"/>
                <a:cs typeface="Arial" panose="020B0604020202020204" pitchFamily="34" charset="0"/>
              </a:rPr>
              <a:t>resistance of new ACTIVA compared to other restorative materials</a:t>
            </a:r>
            <a:r>
              <a:rPr lang="en-US" sz="1200" dirty="0">
                <a:solidFill>
                  <a:schemeClr val="tx1"/>
                </a:solidFill>
                <a:effectLst/>
                <a:latin typeface="Arial" panose="020B0604020202020204" pitchFamily="34" charset="0"/>
                <a:cs typeface="Arial" panose="020B0604020202020204" pitchFamily="34" charset="0"/>
              </a:rPr>
              <a:t>. </a:t>
            </a:r>
            <a:r>
              <a:rPr lang="en-US" sz="1200" b="0" dirty="0" smtClean="0">
                <a:solidFill>
                  <a:schemeClr val="tx1"/>
                </a:solidFill>
                <a:effectLst/>
                <a:latin typeface="Arial" panose="020B0604020202020204" pitchFamily="34" charset="0"/>
                <a:cs typeface="Arial" panose="020B0604020202020204" pitchFamily="34" charset="0"/>
              </a:rPr>
              <a:t/>
            </a:r>
            <a:br>
              <a:rPr lang="en-US" sz="1200" b="0" dirty="0" smtClean="0">
                <a:solidFill>
                  <a:schemeClr val="tx1"/>
                </a:solidFill>
                <a:effectLst/>
                <a:latin typeface="Arial" panose="020B0604020202020204" pitchFamily="34" charset="0"/>
                <a:cs typeface="Arial" panose="020B0604020202020204" pitchFamily="34" charset="0"/>
              </a:rPr>
            </a:br>
            <a:r>
              <a:rPr lang="en-US" sz="1400" b="0" dirty="0" smtClean="0">
                <a:solidFill>
                  <a:schemeClr val="tx1"/>
                </a:solidFill>
                <a:effectLst/>
                <a:latin typeface="Arial" panose="020B0604020202020204" pitchFamily="34" charset="0"/>
                <a:cs typeface="Arial" panose="020B0604020202020204" pitchFamily="34" charset="0"/>
              </a:rPr>
              <a:t>Garcia-Godoy F, </a:t>
            </a:r>
            <a:r>
              <a:rPr lang="en-US" sz="1400" b="0" dirty="0">
                <a:solidFill>
                  <a:schemeClr val="tx1"/>
                </a:solidFill>
                <a:effectLst/>
                <a:latin typeface="Arial" panose="020B0604020202020204" pitchFamily="34" charset="0"/>
                <a:cs typeface="Arial" panose="020B0604020202020204" pitchFamily="34" charset="0"/>
              </a:rPr>
              <a:t>Morrow BR. J Dent Res 94 (Spec </a:t>
            </a:r>
            <a:r>
              <a:rPr lang="en-US" sz="1400" b="0" dirty="0" err="1">
                <a:solidFill>
                  <a:schemeClr val="tx1"/>
                </a:solidFill>
                <a:effectLst/>
                <a:latin typeface="Arial" panose="020B0604020202020204" pitchFamily="34" charset="0"/>
                <a:cs typeface="Arial" panose="020B0604020202020204" pitchFamily="34" charset="0"/>
              </a:rPr>
              <a:t>Iss</a:t>
            </a:r>
            <a:r>
              <a:rPr lang="en-US" sz="1400" b="0" dirty="0">
                <a:solidFill>
                  <a:schemeClr val="tx1"/>
                </a:solidFill>
                <a:effectLst/>
                <a:latin typeface="Arial" panose="020B0604020202020204" pitchFamily="34" charset="0"/>
                <a:cs typeface="Arial" panose="020B0604020202020204" pitchFamily="34" charset="0"/>
              </a:rPr>
              <a:t> A) 3522, 2015 (www.iadr.org)</a:t>
            </a:r>
            <a:r>
              <a:rPr lang="en-US" sz="1400" dirty="0">
                <a:effectLst/>
                <a:latin typeface="Arial" panose="020B0604020202020204" pitchFamily="34" charset="0"/>
                <a:cs typeface="Arial" panose="020B0604020202020204" pitchFamily="34" charset="0"/>
              </a:rPr>
              <a:t/>
            </a:r>
            <a:br>
              <a:rPr lang="en-US" sz="1400" dirty="0">
                <a:effectLst/>
                <a:latin typeface="Arial" panose="020B0604020202020204" pitchFamily="34" charset="0"/>
                <a:cs typeface="Arial" panose="020B0604020202020204" pitchFamily="34" charset="0"/>
              </a:rPr>
            </a:br>
            <a:r>
              <a:rPr lang="en-US" sz="2000" b="0" dirty="0">
                <a:solidFill>
                  <a:schemeClr val="tx1"/>
                </a:solidFill>
                <a:effectLst/>
                <a:latin typeface="Arial" panose="020B0604020202020204" pitchFamily="34" charset="0"/>
                <a:cs typeface="Arial" panose="020B0604020202020204" pitchFamily="34" charset="0"/>
              </a:rPr>
              <a:t/>
            </a:r>
            <a:br>
              <a:rPr lang="en-US" sz="2000" b="0" dirty="0">
                <a:solidFill>
                  <a:schemeClr val="tx1"/>
                </a:solidFill>
                <a:effectLst/>
                <a:latin typeface="Arial" panose="020B0604020202020204" pitchFamily="34" charset="0"/>
                <a:cs typeface="Arial" panose="020B0604020202020204" pitchFamily="34" charset="0"/>
              </a:rPr>
            </a:br>
            <a:endParaRPr lang="en-US" sz="1600" b="0" dirty="0">
              <a:solidFill>
                <a:schemeClr val="tx1"/>
              </a:solidFill>
              <a:effectLst/>
              <a:latin typeface="Arial" panose="020B0604020202020204" pitchFamily="34" charset="0"/>
              <a:cs typeface="Arial" panose="020B0604020202020204" pitchFamily="34" charset="0"/>
            </a:endParaRPr>
          </a:p>
        </p:txBody>
      </p:sp>
      <p:sp>
        <p:nvSpPr>
          <p:cNvPr id="4" name="TextBox 3"/>
          <p:cNvSpPr txBox="1"/>
          <p:nvPr/>
        </p:nvSpPr>
        <p:spPr>
          <a:xfrm>
            <a:off x="1177610" y="5303566"/>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6" name="TextBox 5"/>
          <p:cNvSpPr txBox="1"/>
          <p:nvPr/>
        </p:nvSpPr>
        <p:spPr>
          <a:xfrm>
            <a:off x="3713788" y="609600"/>
            <a:ext cx="1037400" cy="523220"/>
          </a:xfrm>
          <a:prstGeom prst="rect">
            <a:avLst/>
          </a:prstGeom>
          <a:noFill/>
        </p:spPr>
        <p:txBody>
          <a:bodyPr wrap="none" rtlCol="0">
            <a:spAutoFit/>
          </a:bodyPr>
          <a:lstStyle/>
          <a:p>
            <a:r>
              <a:rPr lang="en-US" sz="2800" dirty="0" smtClean="0">
                <a:solidFill>
                  <a:srgbClr val="C00000"/>
                </a:solidFill>
              </a:rPr>
              <a:t>Wear</a:t>
            </a:r>
            <a:endParaRPr lang="en-US" sz="2800" dirty="0">
              <a:solidFill>
                <a:srgbClr val="C00000"/>
              </a:solidFill>
            </a:endParaRPr>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7" name="e02cb56a-629d-4ab8-97c3-fd644311d1a1" descr="C4D8D1DB-A526-448C-9F50-600D37A75E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391" y="2590800"/>
            <a:ext cx="5885414" cy="317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990600" y="1752600"/>
            <a:ext cx="7848600" cy="830997"/>
          </a:xfrm>
          <a:prstGeom prst="rect">
            <a:avLst/>
          </a:prstGeom>
          <a:noFill/>
        </p:spPr>
        <p:txBody>
          <a:bodyPr wrap="square" rtlCol="0">
            <a:spAutoFit/>
          </a:bodyPr>
          <a:lstStyle/>
          <a:p>
            <a:r>
              <a:rPr lang="en-US" sz="1600" dirty="0"/>
              <a:t>When evaluated for surface wear resistance, </a:t>
            </a:r>
            <a:r>
              <a:rPr lang="en-US" sz="1600" dirty="0">
                <a:solidFill>
                  <a:srgbClr val="C00000"/>
                </a:solidFill>
              </a:rPr>
              <a:t>ACTIVA BioACTIVE-RESTORATIVE </a:t>
            </a:r>
            <a:r>
              <a:rPr lang="en-US" sz="1600" dirty="0"/>
              <a:t>performed better than all other materials tested with abrasive toothpaste and was comparable to flowable composites with non-abrasive toothpaste.</a:t>
            </a:r>
          </a:p>
        </p:txBody>
      </p:sp>
    </p:spTree>
    <p:extLst>
      <p:ext uri="{BB962C8B-B14F-4D97-AF65-F5344CB8AC3E}">
        <p14:creationId xmlns:p14="http://schemas.microsoft.com/office/powerpoint/2010/main" val="297813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762000" y="914400"/>
            <a:ext cx="8001000" cy="1447800"/>
          </a:xfrm>
        </p:spPr>
        <p:txBody>
          <a:bodyPr>
            <a:noAutofit/>
          </a:bodyPr>
          <a:lstStyle/>
          <a:p>
            <a:r>
              <a:rPr lang="en-US" sz="2300" b="0" dirty="0" smtClean="0">
                <a:solidFill>
                  <a:srgbClr val="C00000"/>
                </a:solidFill>
                <a:effectLst/>
                <a:latin typeface="Arial" pitchFamily="34" charset="0"/>
                <a:cs typeface="Arial" pitchFamily="34" charset="0"/>
              </a:rPr>
              <a:t>Relatively low water absorption is advantageous for bioactive materials, which require water to unlock their bioactive potential. ACTIVA has slightly more water absorption than composites, which are hydrophobic and not bioactive, and far less than glass ionomers and RMGIs.</a:t>
            </a:r>
            <a:endParaRPr lang="en-US" sz="2300" b="0" dirty="0">
              <a:solidFill>
                <a:srgbClr val="C00000"/>
              </a:solidFill>
              <a:effectLst/>
              <a:latin typeface="Arial" pitchFamily="34" charset="0"/>
              <a:cs typeface="Arial" pitchFamily="34" charset="0"/>
            </a:endParaRPr>
          </a:p>
        </p:txBody>
      </p:sp>
      <p:pic>
        <p:nvPicPr>
          <p:cNvPr id="11" name="Picture 1" descr="C:\DOCUME~1\FBerk\LOCALS~1\Temp\jZip\jZip35122\jZip3817A\ACTIVA.R_white back.jpg"/>
          <p:cNvPicPr>
            <a:picLocks noChangeAspect="1" noChangeArrowheads="1"/>
          </p:cNvPicPr>
          <p:nvPr/>
        </p:nvPicPr>
        <p:blipFill>
          <a:blip r:embed="rId3"/>
          <a:srcRect l="5864" t="11164" r="53091" b="21850"/>
          <a:stretch>
            <a:fillRect/>
          </a:stretch>
        </p:blipFill>
        <p:spPr bwMode="auto">
          <a:xfrm>
            <a:off x="228601" y="1"/>
            <a:ext cx="1219200" cy="746450"/>
          </a:xfrm>
          <a:prstGeom prst="rect">
            <a:avLst/>
          </a:prstGeom>
          <a:noFill/>
        </p:spPr>
      </p:pic>
      <p:sp>
        <p:nvSpPr>
          <p:cNvPr id="12" name="TextBox 11"/>
          <p:cNvSpPr txBox="1"/>
          <p:nvPr/>
        </p:nvSpPr>
        <p:spPr>
          <a:xfrm>
            <a:off x="1447800" y="5435025"/>
            <a:ext cx="6705600" cy="584775"/>
          </a:xfrm>
          <a:prstGeom prst="rect">
            <a:avLst/>
          </a:prstGeom>
          <a:noFill/>
        </p:spPr>
        <p:txBody>
          <a:bodyPr wrap="square" rtlCol="0">
            <a:spAutoFit/>
          </a:bodyPr>
          <a:lstStyle/>
          <a:p>
            <a:r>
              <a:rPr lang="en-US" sz="1600" b="1" dirty="0" smtClean="0">
                <a:solidFill>
                  <a:srgbClr val="C00000"/>
                </a:solidFill>
              </a:rPr>
              <a:t>ACTIVA = BioACTIVE Restorative;  </a:t>
            </a:r>
            <a:r>
              <a:rPr lang="en-US" sz="1600" b="1" dirty="0" smtClean="0"/>
              <a:t>Filtek = Composite; Ketac Nano &amp; Fuji </a:t>
            </a:r>
            <a:r>
              <a:rPr lang="en-US" sz="1600" b="1" dirty="0" err="1" smtClean="0"/>
              <a:t>ll</a:t>
            </a:r>
            <a:r>
              <a:rPr lang="en-US" sz="1600" b="1" dirty="0" smtClean="0"/>
              <a:t> LC = RMGI;  Fuji IX = GI</a:t>
            </a:r>
            <a:endParaRPr lang="en-US" sz="1600" b="1" dirty="0"/>
          </a:p>
        </p:txBody>
      </p:sp>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160104034"/>
              </p:ext>
            </p:extLst>
          </p:nvPr>
        </p:nvGraphicFramePr>
        <p:xfrm>
          <a:off x="2671361" y="2514600"/>
          <a:ext cx="3958039" cy="2832046"/>
        </p:xfrm>
        <a:graphic>
          <a:graphicData uri="http://schemas.openxmlformats.org/presentationml/2006/ole">
            <mc:AlternateContent xmlns:mc="http://schemas.openxmlformats.org/markup-compatibility/2006">
              <mc:Choice xmlns:v="urn:schemas-microsoft-com:vml" Requires="v">
                <p:oleObj spid="_x0000_s2106" name="Acrobat Document" r:id="rId4" imgW="3314498" imgH="2371657" progId="AcroExch.Document.11">
                  <p:embed/>
                </p:oleObj>
              </mc:Choice>
              <mc:Fallback>
                <p:oleObj name="Acrobat Document" r:id="rId4" imgW="3314498" imgH="2371657" progId="AcroExch.Document.11">
                  <p:embed/>
                  <p:pic>
                    <p:nvPicPr>
                      <p:cNvPr id="0" name=""/>
                      <p:cNvPicPr/>
                      <p:nvPr/>
                    </p:nvPicPr>
                    <p:blipFill>
                      <a:blip r:embed="rId5"/>
                      <a:stretch>
                        <a:fillRect/>
                      </a:stretch>
                    </p:blipFill>
                    <p:spPr>
                      <a:xfrm>
                        <a:off x="2671361" y="2514600"/>
                        <a:ext cx="3958039" cy="2832046"/>
                      </a:xfrm>
                      <a:prstGeom prst="rect">
                        <a:avLst/>
                      </a:prstGeom>
                    </p:spPr>
                  </p:pic>
                </p:oleObj>
              </mc:Fallback>
            </mc:AlternateContent>
          </a:graphicData>
        </a:graphic>
      </p:graphicFrame>
      <p:sp>
        <p:nvSpPr>
          <p:cNvPr id="6" name="TextBox 5"/>
          <p:cNvSpPr txBox="1"/>
          <p:nvPr/>
        </p:nvSpPr>
        <p:spPr>
          <a:xfrm>
            <a:off x="3276600" y="304800"/>
            <a:ext cx="2535118" cy="461665"/>
          </a:xfrm>
          <a:prstGeom prst="rect">
            <a:avLst/>
          </a:prstGeom>
          <a:noFill/>
        </p:spPr>
        <p:txBody>
          <a:bodyPr wrap="none" rtlCol="0">
            <a:spAutoFit/>
          </a:bodyPr>
          <a:lstStyle/>
          <a:p>
            <a:r>
              <a:rPr lang="en-US" sz="2400" dirty="0" smtClean="0">
                <a:solidFill>
                  <a:srgbClr val="C00000"/>
                </a:solidFill>
              </a:rPr>
              <a:t>Water Absorption</a:t>
            </a:r>
            <a:endParaRPr lang="en-US" sz="2400" dirty="0">
              <a:solidFill>
                <a:srgbClr val="C00000"/>
              </a:solidFill>
            </a:endParaRPr>
          </a:p>
        </p:txBody>
      </p:sp>
    </p:spTree>
    <p:extLst>
      <p:ext uri="{BB962C8B-B14F-4D97-AF65-F5344CB8AC3E}">
        <p14:creationId xmlns:p14="http://schemas.microsoft.com/office/powerpoint/2010/main" val="2305737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762000" y="914400"/>
            <a:ext cx="7848600" cy="1447800"/>
          </a:xfrm>
        </p:spPr>
        <p:txBody>
          <a:bodyPr>
            <a:noAutofit/>
          </a:bodyPr>
          <a:lstStyle/>
          <a:p>
            <a:r>
              <a:rPr lang="en-US" sz="2300" b="0" dirty="0" smtClean="0">
                <a:solidFill>
                  <a:srgbClr val="C00000"/>
                </a:solidFill>
                <a:effectLst/>
                <a:latin typeface="Arial" pitchFamily="34" charset="0"/>
                <a:cs typeface="Arial" pitchFamily="34" charset="0"/>
              </a:rPr>
              <a:t>Excessive water absorption compromises materials. Water absorption of </a:t>
            </a:r>
            <a:r>
              <a:rPr lang="en-US" sz="2300" dirty="0" smtClean="0">
                <a:solidFill>
                  <a:srgbClr val="7030A0"/>
                </a:solidFill>
                <a:effectLst/>
                <a:latin typeface="Arial" pitchFamily="34" charset="0"/>
                <a:cs typeface="Arial" pitchFamily="34" charset="0"/>
              </a:rPr>
              <a:t>ACTIVA </a:t>
            </a:r>
            <a:r>
              <a:rPr lang="en-US" sz="2300" dirty="0" err="1" smtClean="0">
                <a:solidFill>
                  <a:srgbClr val="7030A0"/>
                </a:solidFill>
                <a:effectLst/>
                <a:latin typeface="Arial" pitchFamily="34" charset="0"/>
                <a:cs typeface="Arial" pitchFamily="34" charset="0"/>
              </a:rPr>
              <a:t>BioACTIVE</a:t>
            </a:r>
            <a:r>
              <a:rPr lang="en-US" sz="2300" dirty="0" smtClean="0">
                <a:solidFill>
                  <a:srgbClr val="7030A0"/>
                </a:solidFill>
                <a:effectLst/>
                <a:latin typeface="Arial" pitchFamily="34" charset="0"/>
                <a:cs typeface="Arial" pitchFamily="34" charset="0"/>
              </a:rPr>
              <a:t>-BASE/LINER </a:t>
            </a:r>
            <a:r>
              <a:rPr lang="en-US" sz="2300" b="0" dirty="0" smtClean="0">
                <a:solidFill>
                  <a:srgbClr val="C00000"/>
                </a:solidFill>
                <a:effectLst/>
                <a:latin typeface="Arial" pitchFamily="34" charset="0"/>
                <a:cs typeface="Arial" pitchFamily="34" charset="0"/>
              </a:rPr>
              <a:t>is far less than RMGIs. Water absorption of </a:t>
            </a:r>
            <a:r>
              <a:rPr lang="en-US" sz="2300" b="0" dirty="0" err="1" smtClean="0">
                <a:solidFill>
                  <a:srgbClr val="C00000"/>
                </a:solidFill>
                <a:effectLst/>
                <a:latin typeface="Arial" pitchFamily="34" charset="0"/>
                <a:cs typeface="Arial" pitchFamily="34" charset="0"/>
              </a:rPr>
              <a:t>TheraCal</a:t>
            </a:r>
            <a:r>
              <a:rPr lang="en-US" sz="2300" b="0" dirty="0" smtClean="0">
                <a:solidFill>
                  <a:srgbClr val="C00000"/>
                </a:solidFill>
                <a:effectLst/>
                <a:latin typeface="Arial" pitchFamily="34" charset="0"/>
                <a:cs typeface="Arial" pitchFamily="34" charset="0"/>
              </a:rPr>
              <a:t> is 7 times greater than </a:t>
            </a:r>
            <a:r>
              <a:rPr lang="en-US" sz="2300" dirty="0" smtClean="0">
                <a:solidFill>
                  <a:srgbClr val="7030A0"/>
                </a:solidFill>
                <a:effectLst/>
                <a:latin typeface="Arial" pitchFamily="34" charset="0"/>
                <a:cs typeface="Arial" pitchFamily="34" charset="0"/>
              </a:rPr>
              <a:t>ACTIVA</a:t>
            </a:r>
            <a:r>
              <a:rPr lang="en-US" sz="2300" b="0" dirty="0" smtClean="0">
                <a:solidFill>
                  <a:srgbClr val="C00000"/>
                </a:solidFill>
                <a:effectLst/>
                <a:latin typeface="Arial" pitchFamily="34" charset="0"/>
                <a:cs typeface="Arial" pitchFamily="34" charset="0"/>
              </a:rPr>
              <a:t>. </a:t>
            </a:r>
            <a:endParaRPr lang="en-US" sz="2300" b="0" dirty="0">
              <a:solidFill>
                <a:srgbClr val="C00000"/>
              </a:solidFill>
              <a:effectLst/>
              <a:latin typeface="Arial" pitchFamily="34" charset="0"/>
              <a:cs typeface="Arial" pitchFamily="34" charset="0"/>
            </a:endParaRPr>
          </a:p>
        </p:txBody>
      </p:sp>
      <p:sp>
        <p:nvSpPr>
          <p:cNvPr id="4" name="TextBox 3"/>
          <p:cNvSpPr txBox="1"/>
          <p:nvPr/>
        </p:nvSpPr>
        <p:spPr>
          <a:xfrm>
            <a:off x="914400" y="3617641"/>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pic>
        <p:nvPicPr>
          <p:cNvPr id="11"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1"/>
            <a:ext cx="1369059" cy="838200"/>
          </a:xfrm>
          <a:prstGeom prst="rect">
            <a:avLst/>
          </a:prstGeom>
          <a:noFill/>
        </p:spPr>
      </p:pic>
      <p:sp>
        <p:nvSpPr>
          <p:cNvPr id="12" name="TextBox 11"/>
          <p:cNvSpPr txBox="1"/>
          <p:nvPr/>
        </p:nvSpPr>
        <p:spPr>
          <a:xfrm>
            <a:off x="1447800" y="5257800"/>
            <a:ext cx="6629400" cy="584775"/>
          </a:xfrm>
          <a:prstGeom prst="rect">
            <a:avLst/>
          </a:prstGeom>
          <a:noFill/>
        </p:spPr>
        <p:txBody>
          <a:bodyPr wrap="square" rtlCol="0">
            <a:spAutoFit/>
          </a:bodyPr>
          <a:lstStyle/>
          <a:p>
            <a:r>
              <a:rPr lang="en-US" sz="1600" b="1" dirty="0" smtClean="0">
                <a:solidFill>
                  <a:srgbClr val="7030A0"/>
                </a:solidFill>
              </a:rPr>
              <a:t>ACTIVA = BioACTIVE Base/Liner;</a:t>
            </a:r>
            <a:r>
              <a:rPr lang="en-US" sz="1600" b="1" dirty="0" smtClean="0"/>
              <a:t>  Fuji Lining &amp; </a:t>
            </a:r>
            <a:r>
              <a:rPr lang="en-US" sz="1600" b="1" dirty="0" err="1" smtClean="0"/>
              <a:t>Vitrebond</a:t>
            </a:r>
            <a:r>
              <a:rPr lang="en-US" sz="1600" b="1" dirty="0" smtClean="0"/>
              <a:t> = RMGI;  </a:t>
            </a:r>
          </a:p>
          <a:p>
            <a:r>
              <a:rPr lang="en-US" sz="1600" b="1" dirty="0" err="1" smtClean="0"/>
              <a:t>TheraCal</a:t>
            </a:r>
            <a:r>
              <a:rPr lang="en-US" sz="1600" b="1" dirty="0" smtClean="0"/>
              <a:t> = Resin-Modified Calcium Silicate</a:t>
            </a:r>
            <a:endParaRPr lang="en-US" sz="1600" b="1" dirty="0"/>
          </a:p>
        </p:txBody>
      </p:sp>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pic>
        <p:nvPicPr>
          <p:cNvPr id="2052" name="Picture 4" descr="U:\Fred\Activa\Chart elements\B-L H2O.jpg"/>
          <p:cNvPicPr>
            <a:picLocks noChangeAspect="1" noChangeArrowheads="1"/>
          </p:cNvPicPr>
          <p:nvPr/>
        </p:nvPicPr>
        <p:blipFill>
          <a:blip r:embed="rId3" cstate="print"/>
          <a:srcRect/>
          <a:stretch>
            <a:fillRect/>
          </a:stretch>
        </p:blipFill>
        <p:spPr bwMode="auto">
          <a:xfrm>
            <a:off x="2654014" y="2362200"/>
            <a:ext cx="3969266" cy="2819400"/>
          </a:xfrm>
          <a:prstGeom prst="rect">
            <a:avLst/>
          </a:prstGeom>
          <a:noFill/>
        </p:spPr>
      </p:pic>
      <p:sp>
        <p:nvSpPr>
          <p:cNvPr id="5" name="TextBox 4"/>
          <p:cNvSpPr txBox="1"/>
          <p:nvPr/>
        </p:nvSpPr>
        <p:spPr>
          <a:xfrm>
            <a:off x="3429000" y="419101"/>
            <a:ext cx="2535118" cy="461665"/>
          </a:xfrm>
          <a:prstGeom prst="rect">
            <a:avLst/>
          </a:prstGeom>
          <a:noFill/>
        </p:spPr>
        <p:txBody>
          <a:bodyPr wrap="none" rtlCol="0">
            <a:spAutoFit/>
          </a:bodyPr>
          <a:lstStyle/>
          <a:p>
            <a:r>
              <a:rPr lang="en-US" sz="2400" dirty="0" smtClean="0">
                <a:solidFill>
                  <a:srgbClr val="C00000"/>
                </a:solidFill>
              </a:rPr>
              <a:t>Water Absorption</a:t>
            </a:r>
            <a:endParaRPr lang="en-US" sz="2400"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379582"/>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2" name="Title 1"/>
          <p:cNvSpPr>
            <a:spLocks noGrp="1"/>
          </p:cNvSpPr>
          <p:nvPr>
            <p:ph type="title"/>
          </p:nvPr>
        </p:nvSpPr>
        <p:spPr>
          <a:xfrm>
            <a:off x="762000" y="914400"/>
            <a:ext cx="7848600" cy="1447800"/>
          </a:xfrm>
        </p:spPr>
        <p:txBody>
          <a:bodyPr>
            <a:noAutofit/>
          </a:bodyPr>
          <a:lstStyle/>
          <a:p>
            <a:r>
              <a:rPr lang="en-US" sz="2300" b="0" dirty="0" smtClean="0">
                <a:solidFill>
                  <a:srgbClr val="C00000"/>
                </a:solidFill>
                <a:effectLst/>
                <a:latin typeface="Arial" pitchFamily="34" charset="0"/>
                <a:cs typeface="Arial" pitchFamily="34" charset="0"/>
              </a:rPr>
              <a:t>Low water solubility is important for durability and longevity. Solubility of ACTIVA is comparable to composites and far lower than glass ionomers and RMGIs. </a:t>
            </a:r>
            <a:endParaRPr lang="en-US" sz="2300" b="0" dirty="0">
              <a:solidFill>
                <a:srgbClr val="C00000"/>
              </a:solidFill>
              <a:effectLst/>
              <a:latin typeface="Arial" pitchFamily="34" charset="0"/>
              <a:cs typeface="Arial" pitchFamily="34" charset="0"/>
            </a:endParaRPr>
          </a:p>
        </p:txBody>
      </p:sp>
      <p:pic>
        <p:nvPicPr>
          <p:cNvPr id="11" name="Picture 1" descr="C:\DOCUME~1\FBerk\LOCALS~1\Temp\jZip\jZip35122\jZip3817A\ACTIVA.R_white back.jpg"/>
          <p:cNvPicPr>
            <a:picLocks noChangeAspect="1" noChangeArrowheads="1"/>
          </p:cNvPicPr>
          <p:nvPr/>
        </p:nvPicPr>
        <p:blipFill>
          <a:blip r:embed="rId3"/>
          <a:srcRect l="5864" t="11164" r="53091" b="21850"/>
          <a:stretch>
            <a:fillRect/>
          </a:stretch>
        </p:blipFill>
        <p:spPr bwMode="auto">
          <a:xfrm>
            <a:off x="228600" y="1"/>
            <a:ext cx="1369059" cy="838200"/>
          </a:xfrm>
          <a:prstGeom prst="rect">
            <a:avLst/>
          </a:prstGeom>
          <a:noFill/>
        </p:spPr>
      </p:pic>
      <p:sp>
        <p:nvSpPr>
          <p:cNvPr id="12" name="TextBox 11"/>
          <p:cNvSpPr txBox="1"/>
          <p:nvPr/>
        </p:nvSpPr>
        <p:spPr>
          <a:xfrm>
            <a:off x="1828800" y="5181600"/>
            <a:ext cx="5562600" cy="584775"/>
          </a:xfrm>
          <a:prstGeom prst="rect">
            <a:avLst/>
          </a:prstGeom>
          <a:noFill/>
        </p:spPr>
        <p:txBody>
          <a:bodyPr wrap="square" rtlCol="0">
            <a:spAutoFit/>
          </a:bodyPr>
          <a:lstStyle/>
          <a:p>
            <a:r>
              <a:rPr lang="en-US" sz="1600" b="1" dirty="0" smtClean="0">
                <a:solidFill>
                  <a:srgbClr val="C00000"/>
                </a:solidFill>
              </a:rPr>
              <a:t>ACTIVA = BioACTIVE</a:t>
            </a:r>
            <a:r>
              <a:rPr lang="en-US" sz="1600" b="1" dirty="0">
                <a:solidFill>
                  <a:srgbClr val="C00000"/>
                </a:solidFill>
              </a:rPr>
              <a:t> </a:t>
            </a:r>
            <a:r>
              <a:rPr lang="en-US" sz="1600" b="1" dirty="0" smtClean="0">
                <a:solidFill>
                  <a:srgbClr val="C00000"/>
                </a:solidFill>
              </a:rPr>
              <a:t>Restorative;  </a:t>
            </a:r>
            <a:r>
              <a:rPr lang="en-US" sz="1600" b="1" dirty="0" smtClean="0"/>
              <a:t>Filtek = Composite</a:t>
            </a:r>
            <a:r>
              <a:rPr lang="en-US" sz="1600" b="1" dirty="0"/>
              <a:t>; </a:t>
            </a:r>
            <a:r>
              <a:rPr lang="en-US" sz="1600" b="1" dirty="0" smtClean="0"/>
              <a:t> Ketac </a:t>
            </a:r>
            <a:r>
              <a:rPr lang="en-US" sz="1600" b="1" dirty="0"/>
              <a:t>Nano &amp; Fuji </a:t>
            </a:r>
            <a:r>
              <a:rPr lang="en-US" sz="1600" b="1" dirty="0" err="1"/>
              <a:t>ll</a:t>
            </a:r>
            <a:r>
              <a:rPr lang="en-US" sz="1600" b="1" dirty="0"/>
              <a:t> LC = RMGI;  Fuji IX = GI</a:t>
            </a:r>
          </a:p>
        </p:txBody>
      </p:sp>
      <p:sp>
        <p:nvSpPr>
          <p:cNvPr id="13" name="Rectangle 12"/>
          <p:cNvSpPr/>
          <p:nvPr/>
        </p:nvSpPr>
        <p:spPr>
          <a:xfrm>
            <a:off x="62484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19035878"/>
              </p:ext>
            </p:extLst>
          </p:nvPr>
        </p:nvGraphicFramePr>
        <p:xfrm>
          <a:off x="2590800" y="2209800"/>
          <a:ext cx="4082682" cy="2931156"/>
        </p:xfrm>
        <a:graphic>
          <a:graphicData uri="http://schemas.openxmlformats.org/presentationml/2006/ole">
            <mc:AlternateContent xmlns:mc="http://schemas.openxmlformats.org/markup-compatibility/2006">
              <mc:Choice xmlns:v="urn:schemas-microsoft-com:vml" Requires="v">
                <p:oleObj spid="_x0000_s3126" name="Acrobat Document" r:id="rId4" imgW="3343090" imgH="2400300" progId="AcroExch.Document.11">
                  <p:embed/>
                </p:oleObj>
              </mc:Choice>
              <mc:Fallback>
                <p:oleObj name="Acrobat Document" r:id="rId4" imgW="3343090" imgH="2400300" progId="AcroExch.Document.11">
                  <p:embed/>
                  <p:pic>
                    <p:nvPicPr>
                      <p:cNvPr id="0" name=""/>
                      <p:cNvPicPr/>
                      <p:nvPr/>
                    </p:nvPicPr>
                    <p:blipFill>
                      <a:blip r:embed="rId5"/>
                      <a:stretch>
                        <a:fillRect/>
                      </a:stretch>
                    </p:blipFill>
                    <p:spPr>
                      <a:xfrm>
                        <a:off x="2590800" y="2209800"/>
                        <a:ext cx="4082682" cy="2931156"/>
                      </a:xfrm>
                      <a:prstGeom prst="rect">
                        <a:avLst/>
                      </a:prstGeom>
                    </p:spPr>
                  </p:pic>
                </p:oleObj>
              </mc:Fallback>
            </mc:AlternateContent>
          </a:graphicData>
        </a:graphic>
      </p:graphicFrame>
      <p:sp>
        <p:nvSpPr>
          <p:cNvPr id="6" name="TextBox 5"/>
          <p:cNvSpPr txBox="1"/>
          <p:nvPr/>
        </p:nvSpPr>
        <p:spPr>
          <a:xfrm>
            <a:off x="3786037" y="609600"/>
            <a:ext cx="1624163" cy="523220"/>
          </a:xfrm>
          <a:prstGeom prst="rect">
            <a:avLst/>
          </a:prstGeom>
          <a:noFill/>
        </p:spPr>
        <p:txBody>
          <a:bodyPr wrap="none" rtlCol="0">
            <a:spAutoFit/>
          </a:bodyPr>
          <a:lstStyle/>
          <a:p>
            <a:r>
              <a:rPr lang="en-US" sz="2800" dirty="0" smtClean="0">
                <a:solidFill>
                  <a:srgbClr val="C00000"/>
                </a:solidFill>
              </a:rPr>
              <a:t>Solubility</a:t>
            </a:r>
            <a:endParaRPr lang="en-US" sz="2800" dirty="0">
              <a:solidFill>
                <a:srgbClr val="C00000"/>
              </a:solidFill>
            </a:endParaRPr>
          </a:p>
        </p:txBody>
      </p:sp>
    </p:spTree>
    <p:extLst>
      <p:ext uri="{BB962C8B-B14F-4D97-AF65-F5344CB8AC3E}">
        <p14:creationId xmlns:p14="http://schemas.microsoft.com/office/powerpoint/2010/main" val="341945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42717" y="914400"/>
            <a:ext cx="5793741" cy="1200329"/>
          </a:xfrm>
          <a:prstGeom prst="rect">
            <a:avLst/>
          </a:prstGeom>
        </p:spPr>
        <p:txBody>
          <a:bodyPr wrap="square">
            <a:spAutoFit/>
          </a:bodyPr>
          <a:lstStyle/>
          <a:p>
            <a:pPr lvl="0"/>
            <a:r>
              <a:rPr lang="en-US" sz="2400" b="1" dirty="0" smtClean="0">
                <a:solidFill>
                  <a:srgbClr val="C00000"/>
                </a:solidFill>
                <a:latin typeface="Arial" pitchFamily="34" charset="0"/>
                <a:ea typeface="Arial" pitchFamily="34" charset="0"/>
                <a:cs typeface="Arial" pitchFamily="34" charset="0"/>
              </a:rPr>
              <a:t>ACTIVA</a:t>
            </a:r>
            <a:r>
              <a:rPr lang="en-US" sz="2400" dirty="0" smtClean="0">
                <a:solidFill>
                  <a:srgbClr val="C00000"/>
                </a:solidFill>
                <a:latin typeface="Arial" pitchFamily="34" charset="0"/>
                <a:ea typeface="Arial" pitchFamily="34" charset="0"/>
                <a:cs typeface="Arial" pitchFamily="34" charset="0"/>
              </a:rPr>
              <a:t> releases and recharges fluoride, providing long-term benefits of fluoride.</a:t>
            </a:r>
          </a:p>
          <a:p>
            <a:pPr lvl="0"/>
            <a:endParaRPr lang="en-US" sz="2400" dirty="0" smtClean="0">
              <a:solidFill>
                <a:srgbClr val="C00000"/>
              </a:solidFill>
              <a:latin typeface="Arial" pitchFamily="34" charset="0"/>
              <a:ea typeface="Arial" pitchFamily="34" charset="0"/>
              <a:cs typeface="Arial" pitchFamily="34" charset="0"/>
            </a:endParaRPr>
          </a:p>
        </p:txBody>
      </p:sp>
      <p:sp>
        <p:nvSpPr>
          <p:cNvPr id="52225" name="Rectangle 1"/>
          <p:cNvSpPr>
            <a:spLocks noChangeArrowheads="1"/>
          </p:cNvSpPr>
          <p:nvPr/>
        </p:nvSpPr>
        <p:spPr bwMode="auto">
          <a:xfrm>
            <a:off x="990600" y="4572000"/>
            <a:ext cx="7391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pitchFamily="34" charset="0"/>
                <a:ea typeface="Calibri" pitchFamily="34" charset="0"/>
                <a:cs typeface="Times New Roman" pitchFamily="18" charset="0"/>
              </a:rPr>
              <a:t>Conclusions:</a:t>
            </a:r>
            <a:r>
              <a:rPr kumimoji="0" lang="en-US" sz="2400" b="0" i="0" u="none" strike="noStrike" cap="none" normalizeH="0" baseline="0" dirty="0" smtClean="0">
                <a:ln>
                  <a:noFill/>
                </a:ln>
                <a:solidFill>
                  <a:srgbClr val="C00000"/>
                </a:solidFill>
                <a:effectLst/>
                <a:latin typeface="Arial" pitchFamily="34" charset="0"/>
                <a:ea typeface="Calibri" pitchFamily="34" charset="0"/>
                <a:cs typeface="Times New Roman" pitchFamily="18" charset="0"/>
              </a:rPr>
              <a:t> “This study demonstrates that the new bioactive material [ACTIVA] has potentially greater fluoride diffusion and release after 72 hours.”</a:t>
            </a:r>
            <a:endParaRPr kumimoji="0" lang="en-US" sz="2400" b="0" i="0" u="none" strike="noStrike" cap="none" normalizeH="0" baseline="0" dirty="0" smtClean="0">
              <a:ln>
                <a:noFill/>
              </a:ln>
              <a:solidFill>
                <a:srgbClr val="C00000"/>
              </a:solidFill>
              <a:effectLst/>
              <a:latin typeface="Arial" pitchFamily="34" charset="0"/>
            </a:endParaRPr>
          </a:p>
        </p:txBody>
      </p:sp>
      <p:pic>
        <p:nvPicPr>
          <p:cNvPr id="8"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76200"/>
            <a:ext cx="1369059" cy="838200"/>
          </a:xfrm>
          <a:prstGeom prst="rect">
            <a:avLst/>
          </a:prstGeom>
          <a:noFill/>
        </p:spPr>
      </p:pic>
      <p:pic>
        <p:nvPicPr>
          <p:cNvPr id="2050" name="Picture 2" descr="C:\DOCUME~1\FBerk\LOCALS~1\Temp\jZip\jZip216F\jZip25239\FLouride Release-Recharge.jpg"/>
          <p:cNvPicPr>
            <a:picLocks noChangeAspect="1" noChangeArrowheads="1"/>
          </p:cNvPicPr>
          <p:nvPr/>
        </p:nvPicPr>
        <p:blipFill>
          <a:blip r:embed="rId3" cstate="print"/>
          <a:srcRect/>
          <a:stretch>
            <a:fillRect/>
          </a:stretch>
        </p:blipFill>
        <p:spPr bwMode="auto">
          <a:xfrm>
            <a:off x="1742717" y="1752600"/>
            <a:ext cx="5815749" cy="2819400"/>
          </a:xfrm>
          <a:prstGeom prst="rect">
            <a:avLst/>
          </a:prstGeom>
          <a:noFill/>
        </p:spPr>
      </p:pic>
      <p:sp>
        <p:nvSpPr>
          <p:cNvPr id="2" name="TextBox 1"/>
          <p:cNvSpPr txBox="1"/>
          <p:nvPr/>
        </p:nvSpPr>
        <p:spPr>
          <a:xfrm>
            <a:off x="2362200" y="457200"/>
            <a:ext cx="4536819" cy="461665"/>
          </a:xfrm>
          <a:prstGeom prst="rect">
            <a:avLst/>
          </a:prstGeom>
          <a:noFill/>
        </p:spPr>
        <p:txBody>
          <a:bodyPr wrap="none" rtlCol="0">
            <a:spAutoFit/>
          </a:bodyPr>
          <a:lstStyle/>
          <a:p>
            <a:r>
              <a:rPr lang="en-US" sz="2400" dirty="0" smtClean="0">
                <a:solidFill>
                  <a:srgbClr val="C00000"/>
                </a:solidFill>
              </a:rPr>
              <a:t>Fluoride Release and Recharge</a:t>
            </a:r>
            <a:endParaRPr lang="en-US" sz="2400" dirty="0">
              <a:solidFill>
                <a:srgbClr val="C00000"/>
              </a:solidFill>
            </a:endParaRPr>
          </a:p>
        </p:txBody>
      </p:sp>
      <p:sp>
        <p:nvSpPr>
          <p:cNvPr id="3" name="TextBox 2"/>
          <p:cNvSpPr txBox="1"/>
          <p:nvPr/>
        </p:nvSpPr>
        <p:spPr>
          <a:xfrm>
            <a:off x="990600" y="5736336"/>
            <a:ext cx="6476999" cy="307777"/>
          </a:xfrm>
          <a:prstGeom prst="rect">
            <a:avLst/>
          </a:prstGeom>
          <a:noFill/>
        </p:spPr>
        <p:txBody>
          <a:bodyPr wrap="square" rtlCol="0">
            <a:spAutoFit/>
          </a:bodyPr>
          <a:lstStyle/>
          <a:p>
            <a:pPr lvl="0"/>
            <a:r>
              <a:rPr lang="en-US" sz="1400" dirty="0" err="1" smtClean="0">
                <a:latin typeface="Arial" pitchFamily="34" charset="0"/>
                <a:ea typeface="Calibri" pitchFamily="34" charset="0"/>
                <a:cs typeface="Calibri" pitchFamily="34" charset="0"/>
              </a:rPr>
              <a:t>Slowokowski</a:t>
            </a:r>
            <a:r>
              <a:rPr lang="en-US" sz="1400" dirty="0" smtClean="0">
                <a:latin typeface="Arial" pitchFamily="34" charset="0"/>
                <a:ea typeface="Calibri" pitchFamily="34" charset="0"/>
                <a:cs typeface="Calibri" pitchFamily="34" charset="0"/>
              </a:rPr>
              <a:t> </a:t>
            </a:r>
            <a:r>
              <a:rPr lang="en-US" sz="1400" dirty="0">
                <a:latin typeface="Arial" pitchFamily="34" charset="0"/>
                <a:ea typeface="Calibri" pitchFamily="34" charset="0"/>
                <a:cs typeface="Calibri" pitchFamily="34" charset="0"/>
              </a:rPr>
              <a:t>L, et al. J Dent Res 93 (Spec </a:t>
            </a:r>
            <a:r>
              <a:rPr lang="en-US" sz="1400" dirty="0" err="1">
                <a:latin typeface="Arial" pitchFamily="34" charset="0"/>
                <a:ea typeface="Calibri" pitchFamily="34" charset="0"/>
                <a:cs typeface="Calibri" pitchFamily="34" charset="0"/>
              </a:rPr>
              <a:t>Iss</a:t>
            </a:r>
            <a:r>
              <a:rPr lang="en-US" sz="1400" dirty="0">
                <a:latin typeface="Arial" pitchFamily="34" charset="0"/>
                <a:ea typeface="Calibri" pitchFamily="34" charset="0"/>
                <a:cs typeface="Calibri" pitchFamily="34" charset="0"/>
              </a:rPr>
              <a:t> A</a:t>
            </a:r>
            <a:r>
              <a:rPr lang="en-US" sz="1400" dirty="0" smtClean="0">
                <a:latin typeface="Arial" pitchFamily="34" charset="0"/>
                <a:ea typeface="Calibri" pitchFamily="34" charset="0"/>
                <a:cs typeface="Calibri" pitchFamily="34" charset="0"/>
              </a:rPr>
              <a:t>) </a:t>
            </a:r>
            <a:r>
              <a:rPr lang="en-US" sz="1400" dirty="0">
                <a:latin typeface="Arial" pitchFamily="34" charset="0"/>
                <a:ea typeface="Calibri" pitchFamily="34" charset="0"/>
                <a:cs typeface="Calibri" pitchFamily="34" charset="0"/>
              </a:rPr>
              <a:t>268, 2014 (www.iadr.org).</a:t>
            </a:r>
            <a:endParaRPr lang="en-US" sz="1400" dirty="0">
              <a:latin typeface="Arial" pitchFamily="34" charset="0"/>
            </a:endParaRPr>
          </a:p>
        </p:txBody>
      </p:sp>
      <p:sp>
        <p:nvSpPr>
          <p:cNvPr id="4" name="Rectangle 3"/>
          <p:cNvSpPr/>
          <p:nvPr/>
        </p:nvSpPr>
        <p:spPr>
          <a:xfrm>
            <a:off x="7162800" y="6183868"/>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11881"/>
            <a:ext cx="45719" cy="45719"/>
          </a:xfrm>
        </p:spPr>
        <p:txBody>
          <a:bodyPr>
            <a:normAutofit fontScale="25000" lnSpcReduction="20000"/>
          </a:bodyPr>
          <a:lstStyle/>
          <a:p>
            <a:pPr>
              <a:buNone/>
            </a:pPr>
            <a:r>
              <a:rPr lang="en-US" sz="1600" dirty="0" smtClean="0"/>
              <a:t>	</a:t>
            </a:r>
            <a:endParaRPr lang="en-US" sz="2000" dirty="0" smtClean="0"/>
          </a:p>
          <a:p>
            <a:pPr>
              <a:buNone/>
            </a:pPr>
            <a:endParaRPr lang="en-US" sz="2000" dirty="0"/>
          </a:p>
          <a:p>
            <a:pPr>
              <a:buNone/>
            </a:pPr>
            <a:endParaRPr lang="en-US" sz="1600" dirty="0"/>
          </a:p>
          <a:p>
            <a:pPr>
              <a:buNone/>
            </a:pPr>
            <a:r>
              <a:rPr lang="en-US" sz="1600" dirty="0" smtClean="0"/>
              <a:t>	</a:t>
            </a:r>
          </a:p>
          <a:p>
            <a:endParaRPr lang="en-US" sz="1600" dirty="0"/>
          </a:p>
        </p:txBody>
      </p:sp>
      <p:sp>
        <p:nvSpPr>
          <p:cNvPr id="4" name="TextBox 3"/>
          <p:cNvSpPr txBox="1"/>
          <p:nvPr/>
        </p:nvSpPr>
        <p:spPr>
          <a:xfrm>
            <a:off x="914400" y="2849940"/>
            <a:ext cx="7467600" cy="646331"/>
          </a:xfrm>
          <a:prstGeom prst="rect">
            <a:avLst/>
          </a:prstGeom>
          <a:noFill/>
        </p:spPr>
        <p:txBody>
          <a:bodyPr wrap="square" rtlCol="0">
            <a:spAutoFit/>
          </a:bodyPr>
          <a:lstStyle/>
          <a:p>
            <a:pPr>
              <a:buNone/>
            </a:pPr>
            <a:endParaRPr lang="en-US" dirty="0" smtClean="0"/>
          </a:p>
          <a:p>
            <a:pPr>
              <a:buNone/>
            </a:pPr>
            <a:r>
              <a:rPr lang="en-US" dirty="0" smtClean="0"/>
              <a:t>	</a:t>
            </a:r>
          </a:p>
        </p:txBody>
      </p:sp>
      <p:sp>
        <p:nvSpPr>
          <p:cNvPr id="5" name="TextBox 4"/>
          <p:cNvSpPr txBox="1"/>
          <p:nvPr/>
        </p:nvSpPr>
        <p:spPr>
          <a:xfrm>
            <a:off x="838200" y="4114800"/>
            <a:ext cx="7315200" cy="1200329"/>
          </a:xfrm>
          <a:prstGeom prst="rect">
            <a:avLst/>
          </a:prstGeom>
          <a:noFill/>
        </p:spPr>
        <p:txBody>
          <a:bodyPr wrap="square" rtlCol="0">
            <a:spAutoFit/>
          </a:bodyPr>
          <a:lstStyle/>
          <a:p>
            <a:r>
              <a:rPr lang="en-US" sz="2400" dirty="0" smtClean="0"/>
              <a:t> </a:t>
            </a:r>
          </a:p>
          <a:p>
            <a:r>
              <a:rPr lang="en-US" sz="2400" dirty="0" smtClean="0"/>
              <a:t> </a:t>
            </a:r>
          </a:p>
          <a:p>
            <a:r>
              <a:rPr lang="en-US" sz="2400" dirty="0" smtClean="0"/>
              <a:t> </a:t>
            </a:r>
          </a:p>
        </p:txBody>
      </p:sp>
      <p:sp>
        <p:nvSpPr>
          <p:cNvPr id="41" name="TextBox 40"/>
          <p:cNvSpPr txBox="1"/>
          <p:nvPr/>
        </p:nvSpPr>
        <p:spPr>
          <a:xfrm>
            <a:off x="1143000" y="990600"/>
            <a:ext cx="7391400" cy="1938992"/>
          </a:xfrm>
          <a:prstGeom prst="rect">
            <a:avLst/>
          </a:prstGeom>
          <a:noFill/>
        </p:spPr>
        <p:txBody>
          <a:bodyPr wrap="square" rtlCol="0">
            <a:spAutoFit/>
          </a:bodyPr>
          <a:lstStyle/>
          <a:p>
            <a:r>
              <a:rPr lang="en-US" sz="2400" b="1" dirty="0" smtClean="0">
                <a:solidFill>
                  <a:srgbClr val="C00000"/>
                </a:solidFill>
              </a:rPr>
              <a:t>ACTIVA</a:t>
            </a:r>
            <a:r>
              <a:rPr lang="en-US" sz="2400" dirty="0" smtClean="0">
                <a:solidFill>
                  <a:srgbClr val="C00000"/>
                </a:solidFill>
              </a:rPr>
              <a:t> is a “smart” material that responds to pH cycles in the mouth. During low pH demineralization cycles, ACTIVA releases more phosphate, which is available to interact with calcium and fluoride ions during higher pH cycles.</a:t>
            </a:r>
            <a:endParaRPr lang="en-US" sz="2400" dirty="0">
              <a:solidFill>
                <a:srgbClr val="C00000"/>
              </a:solidFill>
            </a:endParaRPr>
          </a:p>
        </p:txBody>
      </p:sp>
      <p:sp>
        <p:nvSpPr>
          <p:cNvPr id="23" name="TextBox 22"/>
          <p:cNvSpPr txBox="1"/>
          <p:nvPr/>
        </p:nvSpPr>
        <p:spPr>
          <a:xfrm>
            <a:off x="2840954" y="533400"/>
            <a:ext cx="3483646" cy="523220"/>
          </a:xfrm>
          <a:prstGeom prst="rect">
            <a:avLst/>
          </a:prstGeom>
          <a:noFill/>
        </p:spPr>
        <p:txBody>
          <a:bodyPr wrap="none" rtlCol="0">
            <a:spAutoFit/>
          </a:bodyPr>
          <a:lstStyle/>
          <a:p>
            <a:pPr algn="ctr"/>
            <a:r>
              <a:rPr lang="en-US" sz="2800" b="1" dirty="0" smtClean="0">
                <a:solidFill>
                  <a:srgbClr val="C00000"/>
                </a:solidFill>
              </a:rPr>
              <a:t>Phosphate Release</a:t>
            </a:r>
          </a:p>
        </p:txBody>
      </p:sp>
      <p:pic>
        <p:nvPicPr>
          <p:cNvPr id="10"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0"/>
            <a:ext cx="1369059" cy="838200"/>
          </a:xfrm>
          <a:prstGeom prst="rect">
            <a:avLst/>
          </a:prstGeom>
          <a:noFill/>
        </p:spPr>
      </p:pic>
      <p:sp>
        <p:nvSpPr>
          <p:cNvPr id="12" name="TextBox 11"/>
          <p:cNvSpPr txBox="1"/>
          <p:nvPr/>
        </p:nvSpPr>
        <p:spPr>
          <a:xfrm>
            <a:off x="685800" y="4648200"/>
            <a:ext cx="184731" cy="523220"/>
          </a:xfrm>
          <a:prstGeom prst="rect">
            <a:avLst/>
          </a:prstGeom>
          <a:solidFill>
            <a:schemeClr val="bg1"/>
          </a:solidFill>
        </p:spPr>
        <p:txBody>
          <a:bodyPr wrap="none" rtlCol="0">
            <a:spAutoFit/>
          </a:bodyPr>
          <a:lstStyle/>
          <a:p>
            <a:endParaRPr lang="en-US" sz="1400" b="1" dirty="0" smtClean="0"/>
          </a:p>
          <a:p>
            <a:endParaRPr lang="en-US" sz="1400" b="1" dirty="0"/>
          </a:p>
        </p:txBody>
      </p:sp>
      <p:pic>
        <p:nvPicPr>
          <p:cNvPr id="2065" name="Picture 17"/>
          <p:cNvPicPr>
            <a:picLocks noChangeAspect="1" noChangeArrowheads="1"/>
          </p:cNvPicPr>
          <p:nvPr/>
        </p:nvPicPr>
        <p:blipFill>
          <a:blip r:embed="rId3"/>
          <a:srcRect/>
          <a:stretch>
            <a:fillRect/>
          </a:stretch>
        </p:blipFill>
        <p:spPr bwMode="auto">
          <a:xfrm>
            <a:off x="0" y="0"/>
            <a:ext cx="504825" cy="228600"/>
          </a:xfrm>
          <a:prstGeom prst="rect">
            <a:avLst/>
          </a:prstGeom>
          <a:noFill/>
        </p:spPr>
      </p:pic>
      <p:sp>
        <p:nvSpPr>
          <p:cNvPr id="2097" name="Rectangle 4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101" name="Rectangle 53"/>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62" name="fcb88c39-0595-4686-84ce-4a3974816a9d" descr="cid:BA2FE342-32E8-455D-900D-EC20965BA636"/>
          <p:cNvPicPr/>
          <p:nvPr/>
        </p:nvPicPr>
        <p:blipFill>
          <a:blip r:embed="rId4" r:link="rId5" cstate="print"/>
          <a:srcRect/>
          <a:stretch>
            <a:fillRect/>
          </a:stretch>
        </p:blipFill>
        <p:spPr bwMode="auto">
          <a:xfrm>
            <a:off x="2438400" y="2926140"/>
            <a:ext cx="4495800" cy="3322260"/>
          </a:xfrm>
          <a:prstGeom prst="rect">
            <a:avLst/>
          </a:prstGeom>
          <a:noFill/>
          <a:ln w="9525">
            <a:noFill/>
            <a:miter lim="800000"/>
            <a:headEnd/>
            <a:tailEnd/>
          </a:ln>
        </p:spPr>
      </p:pic>
      <p:sp>
        <p:nvSpPr>
          <p:cNvPr id="2" name="Rectangle 1"/>
          <p:cNvSpPr/>
          <p:nvPr/>
        </p:nvSpPr>
        <p:spPr>
          <a:xfrm>
            <a:off x="7439102" y="6241042"/>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2971800"/>
            <a:ext cx="7848600" cy="1200329"/>
          </a:xfrm>
          <a:prstGeom prst="rect">
            <a:avLst/>
          </a:prstGeom>
          <a:noFill/>
        </p:spPr>
        <p:txBody>
          <a:bodyPr wrap="square" rtlCol="0">
            <a:spAutoFit/>
          </a:bodyPr>
          <a:lstStyle/>
          <a:p>
            <a:r>
              <a:rPr lang="en-US" sz="2400" b="1" dirty="0" smtClean="0">
                <a:solidFill>
                  <a:srgbClr val="C00000"/>
                </a:solidFill>
              </a:rPr>
              <a:t>Strong, esthetic, bioactive </a:t>
            </a:r>
            <a:r>
              <a:rPr lang="en-US" sz="2400" b="1" dirty="0" smtClean="0">
                <a:solidFill>
                  <a:srgbClr val="C00000"/>
                </a:solidFill>
              </a:rPr>
              <a:t>restoratives </a:t>
            </a:r>
            <a:r>
              <a:rPr lang="en-US" sz="2400" b="1" dirty="0" smtClean="0">
                <a:solidFill>
                  <a:srgbClr val="C00000"/>
                </a:solidFill>
              </a:rPr>
              <a:t>and base/liner that release and recharge calcium, phosphate and more fluoride than glass ionomers.</a:t>
            </a:r>
            <a:endParaRPr lang="en-US" sz="2800" b="1" dirty="0">
              <a:solidFill>
                <a:srgbClr val="C00000"/>
              </a:solidFill>
            </a:endParaRPr>
          </a:p>
        </p:txBody>
      </p:sp>
      <p:pic>
        <p:nvPicPr>
          <p:cNvPr id="100353" name="Picture 1" descr="C:\DOCUME~1\FBerk\LOCALS~1\Temp\jZip\jZip35122\jZip3817A\ACTIVA.R_white back.jpg"/>
          <p:cNvPicPr>
            <a:picLocks noChangeAspect="1" noChangeArrowheads="1"/>
          </p:cNvPicPr>
          <p:nvPr/>
        </p:nvPicPr>
        <p:blipFill>
          <a:blip r:embed="rId3"/>
          <a:srcRect l="5864" t="11164" r="53091" b="21850"/>
          <a:stretch>
            <a:fillRect/>
          </a:stretch>
        </p:blipFill>
        <p:spPr bwMode="auto">
          <a:xfrm>
            <a:off x="2895600" y="690465"/>
            <a:ext cx="3352800" cy="2052735"/>
          </a:xfrm>
          <a:prstGeom prst="rect">
            <a:avLst/>
          </a:prstGeom>
          <a:noFill/>
        </p:spPr>
      </p:pic>
      <p:sp>
        <p:nvSpPr>
          <p:cNvPr id="6" name="TextBox 5"/>
          <p:cNvSpPr txBox="1"/>
          <p:nvPr/>
        </p:nvSpPr>
        <p:spPr>
          <a:xfrm>
            <a:off x="57150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19200" y="1066800"/>
            <a:ext cx="7543800" cy="830997"/>
          </a:xfrm>
          <a:prstGeom prst="rect">
            <a:avLst/>
          </a:prstGeom>
        </p:spPr>
        <p:txBody>
          <a:bodyPr wrap="square">
            <a:spAutoFit/>
          </a:bodyPr>
          <a:lstStyle/>
          <a:p>
            <a:pPr lvl="1">
              <a:buFont typeface="Wingdings" pitchFamily="2" charset="2"/>
              <a:buChar char="Ø"/>
            </a:pPr>
            <a:r>
              <a:rPr lang="en-US" sz="2400" dirty="0" smtClean="0">
                <a:solidFill>
                  <a:srgbClr val="C00000"/>
                </a:solidFill>
                <a:latin typeface="Arial" pitchFamily="34" charset="0"/>
                <a:ea typeface="Arial" pitchFamily="34" charset="0"/>
                <a:cs typeface="Arial" pitchFamily="34" charset="0"/>
              </a:rPr>
              <a:t> 	</a:t>
            </a:r>
            <a:r>
              <a:rPr lang="en-US" sz="2400" b="1" dirty="0" smtClean="0">
                <a:solidFill>
                  <a:srgbClr val="C00000"/>
                </a:solidFill>
                <a:latin typeface="Arial" pitchFamily="34" charset="0"/>
                <a:ea typeface="Arial" pitchFamily="34" charset="0"/>
                <a:cs typeface="Arial" pitchFamily="34" charset="0"/>
              </a:rPr>
              <a:t>ACTIVA</a:t>
            </a:r>
            <a:r>
              <a:rPr lang="en-US" sz="2400" dirty="0" smtClean="0">
                <a:solidFill>
                  <a:srgbClr val="C00000"/>
                </a:solidFill>
                <a:latin typeface="Arial" pitchFamily="34" charset="0"/>
                <a:ea typeface="Arial" pitchFamily="34" charset="0"/>
                <a:cs typeface="Arial" pitchFamily="34" charset="0"/>
              </a:rPr>
              <a:t> </a:t>
            </a:r>
            <a:r>
              <a:rPr lang="en-US" sz="2400" b="1" dirty="0" smtClean="0">
                <a:solidFill>
                  <a:srgbClr val="C00000"/>
                </a:solidFill>
                <a:latin typeface="Arial" pitchFamily="34" charset="0"/>
                <a:ea typeface="Arial" pitchFamily="34" charset="0"/>
                <a:cs typeface="Arial" pitchFamily="34" charset="0"/>
              </a:rPr>
              <a:t>BioACTIVE</a:t>
            </a:r>
            <a:r>
              <a:rPr lang="en-US" sz="2400" dirty="0" smtClean="0">
                <a:solidFill>
                  <a:srgbClr val="C00000"/>
                </a:solidFill>
                <a:latin typeface="Arial" pitchFamily="34" charset="0"/>
                <a:ea typeface="Arial" pitchFamily="34" charset="0"/>
                <a:cs typeface="Arial" pitchFamily="34" charset="0"/>
              </a:rPr>
              <a:t> contains NO Bisphenol A, </a:t>
            </a:r>
          </a:p>
          <a:p>
            <a:pPr lvl="1"/>
            <a:r>
              <a:rPr lang="en-US" sz="2400" dirty="0" smtClean="0">
                <a:solidFill>
                  <a:srgbClr val="C00000"/>
                </a:solidFill>
                <a:latin typeface="Arial" pitchFamily="34" charset="0"/>
                <a:ea typeface="Arial" pitchFamily="34" charset="0"/>
                <a:cs typeface="Arial" pitchFamily="34" charset="0"/>
              </a:rPr>
              <a:t>	NO </a:t>
            </a:r>
            <a:r>
              <a:rPr lang="en-US" sz="2400" dirty="0" err="1" smtClean="0">
                <a:solidFill>
                  <a:srgbClr val="C00000"/>
                </a:solidFill>
                <a:latin typeface="Arial" pitchFamily="34" charset="0"/>
                <a:ea typeface="Arial" pitchFamily="34" charset="0"/>
                <a:cs typeface="Arial" pitchFamily="34" charset="0"/>
              </a:rPr>
              <a:t>Bis</a:t>
            </a:r>
            <a:r>
              <a:rPr lang="en-US" sz="2400" dirty="0" smtClean="0">
                <a:solidFill>
                  <a:srgbClr val="C00000"/>
                </a:solidFill>
                <a:latin typeface="Arial" pitchFamily="34" charset="0"/>
                <a:ea typeface="Arial" pitchFamily="34" charset="0"/>
                <a:cs typeface="Arial" pitchFamily="34" charset="0"/>
              </a:rPr>
              <a:t>-GMA and NO BPA derivatives.</a:t>
            </a:r>
            <a:endParaRPr lang="en-US" sz="2400" dirty="0"/>
          </a:p>
        </p:txBody>
      </p:sp>
      <p:sp>
        <p:nvSpPr>
          <p:cNvPr id="5" name="Rectangle 4"/>
          <p:cNvSpPr/>
          <p:nvPr/>
        </p:nvSpPr>
        <p:spPr>
          <a:xfrm>
            <a:off x="1676400" y="1981200"/>
            <a:ext cx="6934200" cy="1569660"/>
          </a:xfrm>
          <a:prstGeom prst="rect">
            <a:avLst/>
          </a:prstGeom>
        </p:spPr>
        <p:txBody>
          <a:bodyPr wrap="square">
            <a:spAutoFit/>
          </a:bodyPr>
          <a:lstStyle/>
          <a:p>
            <a:pPr lvl="0">
              <a:buFont typeface="Wingdings" pitchFamily="2" charset="2"/>
              <a:buChar char="Ø"/>
            </a:pPr>
            <a:r>
              <a:rPr lang="en-US" sz="2400" dirty="0" smtClean="0">
                <a:solidFill>
                  <a:srgbClr val="C00000"/>
                </a:solidFill>
                <a:latin typeface="Arial" pitchFamily="34" charset="0"/>
                <a:ea typeface="Arial" pitchFamily="34" charset="0"/>
                <a:cs typeface="Arial" pitchFamily="34" charset="0"/>
              </a:rPr>
              <a:t>   </a:t>
            </a:r>
            <a:r>
              <a:rPr lang="en-US" sz="2400" b="1" dirty="0" smtClean="0">
                <a:solidFill>
                  <a:srgbClr val="C00000"/>
                </a:solidFill>
                <a:latin typeface="Arial" pitchFamily="34" charset="0"/>
                <a:ea typeface="Arial" pitchFamily="34" charset="0"/>
                <a:cs typeface="Arial" pitchFamily="34" charset="0"/>
              </a:rPr>
              <a:t>ACTIVA</a:t>
            </a:r>
            <a:r>
              <a:rPr lang="en-US" sz="2400" dirty="0" smtClean="0">
                <a:solidFill>
                  <a:srgbClr val="C00000"/>
                </a:solidFill>
                <a:latin typeface="Arial" pitchFamily="34" charset="0"/>
                <a:ea typeface="Arial" pitchFamily="34" charset="0"/>
                <a:cs typeface="Arial" pitchFamily="34" charset="0"/>
              </a:rPr>
              <a:t> is triple cure:</a:t>
            </a:r>
          </a:p>
          <a:p>
            <a:pPr marL="914400" lvl="1" indent="-457200">
              <a:buFont typeface="+mj-lt"/>
              <a:buAutoNum type="arabicPeriod"/>
            </a:pPr>
            <a:r>
              <a:rPr lang="en-US" sz="2400" dirty="0" smtClean="0">
                <a:solidFill>
                  <a:srgbClr val="C00000"/>
                </a:solidFill>
                <a:latin typeface="Arial" pitchFamily="34" charset="0"/>
                <a:ea typeface="Arial" pitchFamily="34" charset="0"/>
                <a:cs typeface="Arial" pitchFamily="34" charset="0"/>
              </a:rPr>
              <a:t>Light cure</a:t>
            </a:r>
          </a:p>
          <a:p>
            <a:pPr marL="914400" lvl="1" indent="-457200">
              <a:buFont typeface="+mj-lt"/>
              <a:buAutoNum type="arabicPeriod"/>
            </a:pPr>
            <a:r>
              <a:rPr lang="en-US" sz="2400" dirty="0" smtClean="0">
                <a:solidFill>
                  <a:srgbClr val="C00000"/>
                </a:solidFill>
                <a:latin typeface="Arial" pitchFamily="34" charset="0"/>
                <a:ea typeface="Arial" pitchFamily="34" charset="0"/>
                <a:cs typeface="Arial" pitchFamily="34" charset="0"/>
              </a:rPr>
              <a:t>Self-cure resin chemistry</a:t>
            </a:r>
          </a:p>
          <a:p>
            <a:pPr marL="914400" lvl="1" indent="-457200">
              <a:buFont typeface="+mj-lt"/>
              <a:buAutoNum type="arabicPeriod"/>
            </a:pPr>
            <a:r>
              <a:rPr lang="en-US" sz="2400" dirty="0" smtClean="0">
                <a:solidFill>
                  <a:srgbClr val="C00000"/>
                </a:solidFill>
                <a:latin typeface="Arial" pitchFamily="34" charset="0"/>
                <a:ea typeface="Arial" pitchFamily="34" charset="0"/>
                <a:cs typeface="Arial" pitchFamily="34" charset="0"/>
              </a:rPr>
              <a:t>Self-cure glass </a:t>
            </a:r>
            <a:r>
              <a:rPr lang="en-US" sz="2400" dirty="0" err="1" smtClean="0">
                <a:solidFill>
                  <a:srgbClr val="C00000"/>
                </a:solidFill>
                <a:latin typeface="Arial" pitchFamily="34" charset="0"/>
                <a:ea typeface="Arial" pitchFamily="34" charset="0"/>
                <a:cs typeface="Arial" pitchFamily="34" charset="0"/>
              </a:rPr>
              <a:t>ionomer</a:t>
            </a:r>
            <a:r>
              <a:rPr lang="en-US" sz="2400" dirty="0" smtClean="0">
                <a:solidFill>
                  <a:srgbClr val="C00000"/>
                </a:solidFill>
                <a:latin typeface="Arial" pitchFamily="34" charset="0"/>
                <a:ea typeface="Arial" pitchFamily="34" charset="0"/>
                <a:cs typeface="Arial" pitchFamily="34" charset="0"/>
              </a:rPr>
              <a:t> acid-base reaction </a:t>
            </a:r>
            <a:endParaRPr lang="en-US" sz="2400" dirty="0" smtClean="0">
              <a:solidFill>
                <a:srgbClr val="C00000"/>
              </a:solidFill>
              <a:latin typeface="Arial" pitchFamily="34" charset="0"/>
            </a:endParaRPr>
          </a:p>
        </p:txBody>
      </p:sp>
      <p:sp>
        <p:nvSpPr>
          <p:cNvPr id="6" name="Rectangle 5"/>
          <p:cNvSpPr/>
          <p:nvPr/>
        </p:nvSpPr>
        <p:spPr>
          <a:xfrm>
            <a:off x="1676400" y="3581400"/>
            <a:ext cx="6477000" cy="1569660"/>
          </a:xfrm>
          <a:prstGeom prst="rect">
            <a:avLst/>
          </a:prstGeom>
        </p:spPr>
        <p:txBody>
          <a:bodyPr wrap="square">
            <a:spAutoFit/>
          </a:bodyPr>
          <a:lstStyle/>
          <a:p>
            <a:pPr lvl="0">
              <a:buFont typeface="Wingdings" pitchFamily="2" charset="2"/>
              <a:buChar char="Ø"/>
            </a:pPr>
            <a:r>
              <a:rPr lang="en-US" sz="2400" dirty="0" smtClean="0">
                <a:solidFill>
                  <a:srgbClr val="C00000"/>
                </a:solidFill>
                <a:latin typeface="Arial" pitchFamily="34" charset="0"/>
                <a:ea typeface="Arial" pitchFamily="34" charset="0"/>
                <a:cs typeface="Arial" pitchFamily="34" charset="0"/>
              </a:rPr>
              <a:t>   </a:t>
            </a:r>
            <a:r>
              <a:rPr lang="en-US" sz="2400" b="1" dirty="0" smtClean="0">
                <a:solidFill>
                  <a:srgbClr val="C00000"/>
                </a:solidFill>
                <a:latin typeface="Arial" pitchFamily="34" charset="0"/>
                <a:ea typeface="Arial" pitchFamily="34" charset="0"/>
                <a:cs typeface="Arial" pitchFamily="34" charset="0"/>
              </a:rPr>
              <a:t>ACTIVA</a:t>
            </a:r>
            <a:r>
              <a:rPr lang="en-US" sz="2400" dirty="0" smtClean="0">
                <a:solidFill>
                  <a:srgbClr val="C00000"/>
                </a:solidFill>
                <a:latin typeface="Arial" pitchFamily="34" charset="0"/>
                <a:ea typeface="Arial" pitchFamily="34" charset="0"/>
                <a:cs typeface="Arial" pitchFamily="34" charset="0"/>
              </a:rPr>
              <a:t> products are 2-paste products</a:t>
            </a:r>
          </a:p>
          <a:p>
            <a:pPr lvl="1"/>
            <a:r>
              <a:rPr lang="en-US" sz="2400" dirty="0" smtClean="0">
                <a:solidFill>
                  <a:srgbClr val="C00000"/>
                </a:solidFill>
                <a:latin typeface="Arial" pitchFamily="34" charset="0"/>
                <a:ea typeface="Arial" pitchFamily="34" charset="0"/>
                <a:cs typeface="Arial" pitchFamily="34" charset="0"/>
              </a:rPr>
              <a:t>packaged in 5mL automix syringes. </a:t>
            </a:r>
          </a:p>
          <a:p>
            <a:pPr lvl="1"/>
            <a:r>
              <a:rPr lang="en-US" sz="2400" dirty="0" smtClean="0">
                <a:solidFill>
                  <a:srgbClr val="C00000"/>
                </a:solidFill>
                <a:latin typeface="Arial" pitchFamily="34" charset="0"/>
                <a:ea typeface="Arial" pitchFamily="34" charset="0"/>
                <a:cs typeface="Arial" pitchFamily="34" charset="0"/>
              </a:rPr>
              <a:t>Use the ACTIVA-Spenser to easily  dispense the RESTORATIVE material. </a:t>
            </a:r>
          </a:p>
        </p:txBody>
      </p:sp>
      <p:pic>
        <p:nvPicPr>
          <p:cNvPr id="9"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0" y="76200"/>
            <a:ext cx="1369059" cy="838200"/>
          </a:xfrm>
          <a:prstGeom prst="rect">
            <a:avLst/>
          </a:prstGeom>
          <a:noFill/>
        </p:spPr>
      </p:pic>
      <p:sp>
        <p:nvSpPr>
          <p:cNvPr id="2" name="TextBox 1"/>
          <p:cNvSpPr txBox="1"/>
          <p:nvPr/>
        </p:nvSpPr>
        <p:spPr>
          <a:xfrm>
            <a:off x="1295400" y="5151060"/>
            <a:ext cx="6781800" cy="830997"/>
          </a:xfrm>
          <a:prstGeom prst="rect">
            <a:avLst/>
          </a:prstGeom>
          <a:noFill/>
        </p:spPr>
        <p:txBody>
          <a:bodyPr wrap="square" rtlCol="0">
            <a:spAutoFit/>
          </a:bodyPr>
          <a:lstStyle/>
          <a:p>
            <a:pPr marL="800100" lvl="1" indent="-342900">
              <a:buFont typeface="Wingdings" panose="05000000000000000000" pitchFamily="2" charset="2"/>
              <a:buChar char="Ø"/>
            </a:pPr>
            <a:r>
              <a:rPr lang="en-US" sz="2400" dirty="0">
                <a:solidFill>
                  <a:srgbClr val="C00000"/>
                </a:solidFill>
                <a:latin typeface="Arial" pitchFamily="34" charset="0"/>
                <a:ea typeface="Arial" pitchFamily="34" charset="0"/>
                <a:cs typeface="Arial" pitchFamily="34" charset="0"/>
              </a:rPr>
              <a:t>Mix tips with unique bendable metal cannula provide precise placement.</a:t>
            </a:r>
          </a:p>
        </p:txBody>
      </p:sp>
      <p:sp>
        <p:nvSpPr>
          <p:cNvPr id="3" name="Rectangle 2"/>
          <p:cNvSpPr/>
          <p:nvPr/>
        </p:nvSpPr>
        <p:spPr>
          <a:xfrm>
            <a:off x="7182004" y="6248400"/>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279029"/>
            <a:ext cx="6629400" cy="1569660"/>
          </a:xfrm>
          <a:prstGeom prst="rect">
            <a:avLst/>
          </a:prstGeom>
          <a:noFill/>
        </p:spPr>
        <p:txBody>
          <a:bodyPr wrap="square" rtlCol="0">
            <a:spAutoFit/>
          </a:bodyPr>
          <a:lstStyle/>
          <a:p>
            <a:r>
              <a:rPr lang="en-US" sz="2400" dirty="0" smtClean="0">
                <a:solidFill>
                  <a:srgbClr val="C00000"/>
                </a:solidFill>
              </a:rPr>
              <a:t>ACTIVA </a:t>
            </a:r>
            <a:r>
              <a:rPr lang="en-US" sz="2400" dirty="0" err="1" smtClean="0">
                <a:solidFill>
                  <a:srgbClr val="C00000"/>
                </a:solidFill>
              </a:rPr>
              <a:t>BioACTIVE</a:t>
            </a:r>
            <a:r>
              <a:rPr lang="en-US" sz="2400" dirty="0" smtClean="0">
                <a:solidFill>
                  <a:srgbClr val="C00000"/>
                </a:solidFill>
              </a:rPr>
              <a:t>-RESTORATIVE is a dentin and enamel replacement material with the strength and esthetics of composites, but with greater toughness and fracture resistance.</a:t>
            </a:r>
            <a:endParaRPr lang="en-US" sz="2400" dirty="0">
              <a:solidFill>
                <a:srgbClr val="C00000"/>
              </a:solidFill>
            </a:endParaRPr>
          </a:p>
        </p:txBody>
      </p:sp>
      <p:pic>
        <p:nvPicPr>
          <p:cNvPr id="126978" name="Picture 2" descr="U:\Fred\Activa\Clinicals\Leon Katz\Activa prep.JPG"/>
          <p:cNvPicPr>
            <a:picLocks noChangeAspect="1" noChangeArrowheads="1"/>
          </p:cNvPicPr>
          <p:nvPr/>
        </p:nvPicPr>
        <p:blipFill>
          <a:blip r:embed="rId2" cstate="print"/>
          <a:srcRect t="20588" r="33823"/>
          <a:stretch>
            <a:fillRect/>
          </a:stretch>
        </p:blipFill>
        <p:spPr bwMode="auto">
          <a:xfrm>
            <a:off x="1447800" y="2895600"/>
            <a:ext cx="3048000" cy="2438400"/>
          </a:xfrm>
          <a:prstGeom prst="rect">
            <a:avLst/>
          </a:prstGeom>
          <a:noFill/>
        </p:spPr>
      </p:pic>
      <p:pic>
        <p:nvPicPr>
          <p:cNvPr id="126979" name="Picture 3" descr="U:\Fred\Activa\Clinicals\Leon Katz\Activa fill 1.JPG"/>
          <p:cNvPicPr>
            <a:picLocks noChangeAspect="1" noChangeArrowheads="1"/>
          </p:cNvPicPr>
          <p:nvPr/>
        </p:nvPicPr>
        <p:blipFill>
          <a:blip r:embed="rId3" cstate="print"/>
          <a:srcRect l="29855" t="11607" r="7031" b="10714"/>
          <a:stretch>
            <a:fillRect/>
          </a:stretch>
        </p:blipFill>
        <p:spPr bwMode="auto">
          <a:xfrm>
            <a:off x="5029200" y="2895600"/>
            <a:ext cx="2971800" cy="2438400"/>
          </a:xfrm>
          <a:prstGeom prst="rect">
            <a:avLst/>
          </a:prstGeom>
          <a:noFill/>
        </p:spPr>
      </p:pic>
      <p:sp>
        <p:nvSpPr>
          <p:cNvPr id="6" name="TextBox 5"/>
          <p:cNvSpPr txBox="1"/>
          <p:nvPr/>
        </p:nvSpPr>
        <p:spPr>
          <a:xfrm>
            <a:off x="1524000" y="5334000"/>
            <a:ext cx="2819400" cy="707886"/>
          </a:xfrm>
          <a:prstGeom prst="rect">
            <a:avLst/>
          </a:prstGeom>
          <a:noFill/>
        </p:spPr>
        <p:txBody>
          <a:bodyPr wrap="square" rtlCol="0">
            <a:spAutoFit/>
          </a:bodyPr>
          <a:lstStyle/>
          <a:p>
            <a:r>
              <a:rPr lang="en-US" sz="2000" b="1" dirty="0" smtClean="0">
                <a:solidFill>
                  <a:srgbClr val="C00000"/>
                </a:solidFill>
              </a:rPr>
              <a:t>Shows conservative cavity </a:t>
            </a:r>
            <a:r>
              <a:rPr lang="en-US" sz="2000" b="1" dirty="0" smtClean="0">
                <a:solidFill>
                  <a:srgbClr val="C00000"/>
                </a:solidFill>
              </a:rPr>
              <a:t>prep.</a:t>
            </a:r>
            <a:endParaRPr lang="en-US" sz="2000" b="1" dirty="0">
              <a:solidFill>
                <a:srgbClr val="C00000"/>
              </a:solidFill>
            </a:endParaRPr>
          </a:p>
        </p:txBody>
      </p:sp>
      <p:sp>
        <p:nvSpPr>
          <p:cNvPr id="8" name="TextBox 7"/>
          <p:cNvSpPr txBox="1"/>
          <p:nvPr/>
        </p:nvSpPr>
        <p:spPr>
          <a:xfrm>
            <a:off x="4648200" y="5334000"/>
            <a:ext cx="4495800" cy="1015663"/>
          </a:xfrm>
          <a:prstGeom prst="rect">
            <a:avLst/>
          </a:prstGeom>
          <a:noFill/>
        </p:spPr>
        <p:txBody>
          <a:bodyPr wrap="square" rtlCol="0">
            <a:spAutoFit/>
          </a:bodyPr>
          <a:lstStyle/>
          <a:p>
            <a:r>
              <a:rPr lang="en-US" sz="2000" b="1" dirty="0" smtClean="0">
                <a:solidFill>
                  <a:srgbClr val="C00000"/>
                </a:solidFill>
              </a:rPr>
              <a:t>Shows tooth restored with </a:t>
            </a:r>
          </a:p>
          <a:p>
            <a:r>
              <a:rPr lang="en-US" sz="2000" b="1" dirty="0" smtClean="0">
                <a:solidFill>
                  <a:srgbClr val="C00000"/>
                </a:solidFill>
              </a:rPr>
              <a:t>ACTIVA </a:t>
            </a:r>
            <a:r>
              <a:rPr lang="en-US" sz="2000" b="1" dirty="0" err="1" smtClean="0">
                <a:solidFill>
                  <a:srgbClr val="C00000"/>
                </a:solidFill>
              </a:rPr>
              <a:t>BioACTIVE</a:t>
            </a:r>
            <a:r>
              <a:rPr lang="en-US" sz="2000" b="1" dirty="0" smtClean="0">
                <a:solidFill>
                  <a:srgbClr val="C00000"/>
                </a:solidFill>
              </a:rPr>
              <a:t>-RESTORATIVE </a:t>
            </a:r>
          </a:p>
          <a:p>
            <a:r>
              <a:rPr lang="en-US" sz="2000" b="1" dirty="0" smtClean="0">
                <a:solidFill>
                  <a:srgbClr val="C00000"/>
                </a:solidFill>
              </a:rPr>
              <a:t>Available in A1, A2, A3, </a:t>
            </a:r>
            <a:r>
              <a:rPr lang="en-US" sz="2000" b="1" dirty="0" smtClean="0">
                <a:solidFill>
                  <a:srgbClr val="C00000"/>
                </a:solidFill>
              </a:rPr>
              <a:t>A3.5.</a:t>
            </a:r>
            <a:endParaRPr lang="en-US" sz="2000"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4"/>
          <a:srcRect/>
          <a:stretch>
            <a:fillRect/>
          </a:stretch>
        </p:blipFill>
        <p:spPr bwMode="auto">
          <a:xfrm>
            <a:off x="-11106" y="0"/>
            <a:ext cx="4668495" cy="1219200"/>
          </a:xfrm>
          <a:prstGeom prst="rect">
            <a:avLst/>
          </a:prstGeom>
          <a:noFill/>
        </p:spPr>
      </p:pic>
      <p:sp>
        <p:nvSpPr>
          <p:cNvPr id="3" name="Rectangle 2"/>
          <p:cNvSpPr/>
          <p:nvPr/>
        </p:nvSpPr>
        <p:spPr>
          <a:xfrm>
            <a:off x="7543800" y="6354497"/>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390471"/>
            <a:ext cx="6629400" cy="1200329"/>
          </a:xfrm>
          <a:prstGeom prst="rect">
            <a:avLst/>
          </a:prstGeom>
          <a:noFill/>
        </p:spPr>
        <p:txBody>
          <a:bodyPr wrap="square" rtlCol="0">
            <a:spAutoFit/>
          </a:bodyPr>
          <a:lstStyle/>
          <a:p>
            <a:r>
              <a:rPr lang="en-US" sz="2400" dirty="0" smtClean="0">
                <a:solidFill>
                  <a:srgbClr val="C00000"/>
                </a:solidFill>
              </a:rPr>
              <a:t>ACTIVA BioACTIVE-RESTORATIVE 30-month recall shows excellent esthetics, no wear or chipping, and no marginal staining.</a:t>
            </a:r>
            <a:endParaRPr lang="en-US" sz="2400" dirty="0">
              <a:solidFill>
                <a:srgbClr val="C00000"/>
              </a:solidFill>
            </a:endParaRPr>
          </a:p>
        </p:txBody>
      </p:sp>
      <p:sp>
        <p:nvSpPr>
          <p:cNvPr id="6" name="TextBox 5"/>
          <p:cNvSpPr txBox="1"/>
          <p:nvPr/>
        </p:nvSpPr>
        <p:spPr>
          <a:xfrm>
            <a:off x="1371600" y="5029200"/>
            <a:ext cx="2819400" cy="707886"/>
          </a:xfrm>
          <a:prstGeom prst="rect">
            <a:avLst/>
          </a:prstGeom>
          <a:noFill/>
        </p:spPr>
        <p:txBody>
          <a:bodyPr wrap="square" rtlCol="0">
            <a:spAutoFit/>
          </a:bodyPr>
          <a:lstStyle/>
          <a:p>
            <a:r>
              <a:rPr lang="en-US" sz="2000" b="1" dirty="0" smtClean="0">
                <a:solidFill>
                  <a:srgbClr val="C00000"/>
                </a:solidFill>
              </a:rPr>
              <a:t>October 7, 2012</a:t>
            </a:r>
          </a:p>
          <a:p>
            <a:r>
              <a:rPr lang="en-US" sz="2000" b="1" dirty="0" smtClean="0">
                <a:solidFill>
                  <a:srgbClr val="C00000"/>
                </a:solidFill>
              </a:rPr>
              <a:t>Immediate post-op</a:t>
            </a:r>
            <a:endParaRPr lang="en-US" sz="2000" b="1" dirty="0">
              <a:solidFill>
                <a:srgbClr val="C00000"/>
              </a:solidFill>
            </a:endParaRPr>
          </a:p>
        </p:txBody>
      </p:sp>
      <p:sp>
        <p:nvSpPr>
          <p:cNvPr id="8" name="TextBox 7"/>
          <p:cNvSpPr txBox="1"/>
          <p:nvPr/>
        </p:nvSpPr>
        <p:spPr>
          <a:xfrm>
            <a:off x="4724400" y="5029200"/>
            <a:ext cx="2971800" cy="707886"/>
          </a:xfrm>
          <a:prstGeom prst="rect">
            <a:avLst/>
          </a:prstGeom>
          <a:noFill/>
        </p:spPr>
        <p:txBody>
          <a:bodyPr wrap="square" rtlCol="0">
            <a:spAutoFit/>
          </a:bodyPr>
          <a:lstStyle/>
          <a:p>
            <a:r>
              <a:rPr lang="en-US" sz="2000" b="1" dirty="0" smtClean="0">
                <a:solidFill>
                  <a:srgbClr val="C00000"/>
                </a:solidFill>
              </a:rPr>
              <a:t>March 23, 2015 </a:t>
            </a:r>
          </a:p>
          <a:p>
            <a:r>
              <a:rPr lang="en-US" sz="2000" b="1" dirty="0" smtClean="0">
                <a:solidFill>
                  <a:srgbClr val="C00000"/>
                </a:solidFill>
              </a:rPr>
              <a:t>30-month recall photo</a:t>
            </a:r>
            <a:endParaRPr lang="en-US" sz="2000"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803" y="2668270"/>
            <a:ext cx="6426797" cy="236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91400" y="6248400"/>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85952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31203"/>
            <a:ext cx="6629400" cy="830997"/>
          </a:xfrm>
          <a:prstGeom prst="rect">
            <a:avLst/>
          </a:prstGeom>
          <a:noFill/>
        </p:spPr>
        <p:txBody>
          <a:bodyPr wrap="square" rtlCol="0">
            <a:spAutoFit/>
          </a:bodyPr>
          <a:lstStyle/>
          <a:p>
            <a:r>
              <a:rPr lang="en-US" sz="2400" dirty="0" smtClean="0">
                <a:solidFill>
                  <a:srgbClr val="C00000"/>
                </a:solidFill>
              </a:rPr>
              <a:t>ACTIVA BioACTIVE-RESTORATIVE is used to replace a failed composite restoration.</a:t>
            </a:r>
            <a:endParaRPr lang="en-US" sz="2400" dirty="0">
              <a:solidFill>
                <a:srgbClr val="C00000"/>
              </a:solidFill>
            </a:endParaRPr>
          </a:p>
        </p:txBody>
      </p:sp>
      <p:sp>
        <p:nvSpPr>
          <p:cNvPr id="6" name="TextBox 5"/>
          <p:cNvSpPr txBox="1"/>
          <p:nvPr/>
        </p:nvSpPr>
        <p:spPr>
          <a:xfrm>
            <a:off x="53340" y="4179518"/>
            <a:ext cx="2401173" cy="1477328"/>
          </a:xfrm>
          <a:prstGeom prst="rect">
            <a:avLst/>
          </a:prstGeom>
          <a:noFill/>
        </p:spPr>
        <p:txBody>
          <a:bodyPr wrap="square" rtlCol="0">
            <a:spAutoFit/>
          </a:bodyPr>
          <a:lstStyle/>
          <a:p>
            <a:r>
              <a:rPr lang="en-US" b="1" dirty="0" smtClean="0">
                <a:solidFill>
                  <a:srgbClr val="C00000"/>
                </a:solidFill>
              </a:rPr>
              <a:t>Etch 10 seconds, rinse and remove all  surface moisture . Do not desiccate the tooth.</a:t>
            </a:r>
            <a:endParaRPr lang="en-US" b="1" dirty="0">
              <a:solidFill>
                <a:srgbClr val="C00000"/>
              </a:solidFill>
            </a:endParaRPr>
          </a:p>
        </p:txBody>
      </p:sp>
      <p:sp>
        <p:nvSpPr>
          <p:cNvPr id="8" name="TextBox 7"/>
          <p:cNvSpPr txBox="1"/>
          <p:nvPr/>
        </p:nvSpPr>
        <p:spPr>
          <a:xfrm>
            <a:off x="2514600" y="4179518"/>
            <a:ext cx="2057400" cy="923330"/>
          </a:xfrm>
          <a:prstGeom prst="rect">
            <a:avLst/>
          </a:prstGeom>
          <a:noFill/>
        </p:spPr>
        <p:txBody>
          <a:bodyPr wrap="square" rtlCol="0">
            <a:spAutoFit/>
          </a:bodyPr>
          <a:lstStyle/>
          <a:p>
            <a:r>
              <a:rPr lang="en-US" b="1" dirty="0" smtClean="0">
                <a:solidFill>
                  <a:srgbClr val="C00000"/>
                </a:solidFill>
              </a:rPr>
              <a:t>ACTIVA is placed using bendable metal cannula.</a:t>
            </a:r>
            <a:endParaRPr lang="en-US"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26" y="2524454"/>
            <a:ext cx="4082574" cy="147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060" y="2524453"/>
            <a:ext cx="4015740" cy="149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1" y="4179518"/>
            <a:ext cx="2209799" cy="646331"/>
          </a:xfrm>
          <a:prstGeom prst="rect">
            <a:avLst/>
          </a:prstGeom>
          <a:noFill/>
        </p:spPr>
        <p:txBody>
          <a:bodyPr wrap="square" rtlCol="0">
            <a:spAutoFit/>
          </a:bodyPr>
          <a:lstStyle/>
          <a:p>
            <a:r>
              <a:rPr lang="en-US" b="1" dirty="0" smtClean="0">
                <a:solidFill>
                  <a:srgbClr val="C00000"/>
                </a:solidFill>
              </a:rPr>
              <a:t>Explorer is used to create anatomy</a:t>
            </a:r>
            <a:r>
              <a:rPr lang="en-US" dirty="0" smtClean="0"/>
              <a:t>.</a:t>
            </a:r>
            <a:endParaRPr lang="en-US" dirty="0"/>
          </a:p>
        </p:txBody>
      </p:sp>
      <p:sp>
        <p:nvSpPr>
          <p:cNvPr id="4" name="TextBox 3"/>
          <p:cNvSpPr txBox="1"/>
          <p:nvPr/>
        </p:nvSpPr>
        <p:spPr>
          <a:xfrm>
            <a:off x="6934200" y="4179518"/>
            <a:ext cx="2057400" cy="923330"/>
          </a:xfrm>
          <a:prstGeom prst="rect">
            <a:avLst/>
          </a:prstGeom>
          <a:noFill/>
        </p:spPr>
        <p:txBody>
          <a:bodyPr wrap="square" rtlCol="0">
            <a:spAutoFit/>
          </a:bodyPr>
          <a:lstStyle/>
          <a:p>
            <a:r>
              <a:rPr lang="en-US" b="1" dirty="0" smtClean="0">
                <a:solidFill>
                  <a:srgbClr val="C00000"/>
                </a:solidFill>
              </a:rPr>
              <a:t>Shows finished and polished restoration.</a:t>
            </a:r>
            <a:endParaRPr lang="en-US" b="1" dirty="0">
              <a:solidFill>
                <a:srgbClr val="C00000"/>
              </a:solidFill>
            </a:endParaRPr>
          </a:p>
        </p:txBody>
      </p:sp>
      <p:sp>
        <p:nvSpPr>
          <p:cNvPr id="5" name="Rectangle 4"/>
          <p:cNvSpPr/>
          <p:nvPr/>
        </p:nvSpPr>
        <p:spPr>
          <a:xfrm>
            <a:off x="7210502" y="6096000"/>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4158060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447800"/>
            <a:ext cx="6477000" cy="830997"/>
          </a:xfrm>
          <a:prstGeom prst="rect">
            <a:avLst/>
          </a:prstGeom>
          <a:noFill/>
        </p:spPr>
        <p:txBody>
          <a:bodyPr wrap="square" rtlCol="0">
            <a:spAutoFit/>
          </a:bodyPr>
          <a:lstStyle/>
          <a:p>
            <a:r>
              <a:rPr lang="en-US" sz="2400" dirty="0" smtClean="0">
                <a:solidFill>
                  <a:srgbClr val="C00000"/>
                </a:solidFill>
              </a:rPr>
              <a:t>ACTIVA BioACTIVE-RESTORATIVE used for a minimally invasive Class </a:t>
            </a:r>
            <a:r>
              <a:rPr lang="en-US" sz="2400" dirty="0" err="1" smtClean="0">
                <a:solidFill>
                  <a:srgbClr val="C00000"/>
                </a:solidFill>
              </a:rPr>
              <a:t>ll</a:t>
            </a:r>
            <a:r>
              <a:rPr lang="en-US" sz="2400" dirty="0" smtClean="0">
                <a:solidFill>
                  <a:srgbClr val="C00000"/>
                </a:solidFill>
              </a:rPr>
              <a:t> restoration</a:t>
            </a:r>
            <a:endParaRPr lang="en-US" sz="2400" dirty="0">
              <a:solidFill>
                <a:srgbClr val="C00000"/>
              </a:solidFill>
            </a:endParaRPr>
          </a:p>
        </p:txBody>
      </p:sp>
      <p:sp>
        <p:nvSpPr>
          <p:cNvPr id="6" name="TextBox 5"/>
          <p:cNvSpPr txBox="1"/>
          <p:nvPr/>
        </p:nvSpPr>
        <p:spPr>
          <a:xfrm>
            <a:off x="1447800" y="4639270"/>
            <a:ext cx="2461260" cy="923330"/>
          </a:xfrm>
          <a:prstGeom prst="rect">
            <a:avLst/>
          </a:prstGeom>
          <a:noFill/>
        </p:spPr>
        <p:txBody>
          <a:bodyPr wrap="square" rtlCol="0">
            <a:spAutoFit/>
          </a:bodyPr>
          <a:lstStyle/>
          <a:p>
            <a:r>
              <a:rPr lang="en-US" b="1" dirty="0" smtClean="0">
                <a:solidFill>
                  <a:srgbClr val="C00000"/>
                </a:solidFill>
              </a:rPr>
              <a:t>Shows  minimally invasive tooth </a:t>
            </a:r>
            <a:r>
              <a:rPr lang="en-US" b="1" dirty="0" smtClean="0">
                <a:solidFill>
                  <a:srgbClr val="C00000"/>
                </a:solidFill>
              </a:rPr>
              <a:t>preparation.</a:t>
            </a:r>
            <a:endParaRPr lang="en-US" b="1" dirty="0">
              <a:solidFill>
                <a:srgbClr val="C00000"/>
              </a:solidFill>
            </a:endParaRPr>
          </a:p>
        </p:txBody>
      </p:sp>
      <p:sp>
        <p:nvSpPr>
          <p:cNvPr id="8" name="TextBox 7"/>
          <p:cNvSpPr txBox="1"/>
          <p:nvPr/>
        </p:nvSpPr>
        <p:spPr>
          <a:xfrm>
            <a:off x="4871894" y="4667071"/>
            <a:ext cx="3052906" cy="1200329"/>
          </a:xfrm>
          <a:prstGeom prst="rect">
            <a:avLst/>
          </a:prstGeom>
          <a:noFill/>
        </p:spPr>
        <p:txBody>
          <a:bodyPr wrap="square" rtlCol="0">
            <a:spAutoFit/>
          </a:bodyPr>
          <a:lstStyle/>
          <a:p>
            <a:r>
              <a:rPr lang="en-US" b="1" dirty="0" smtClean="0">
                <a:solidFill>
                  <a:srgbClr val="C00000"/>
                </a:solidFill>
              </a:rPr>
              <a:t>After 10-second etch and removal of all surface moisture, shows esthetic  ACTIVA restoration.</a:t>
            </a:r>
            <a:endParaRPr lang="en-US"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0"/>
            <a:ext cx="6547250" cy="235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62902" y="6172200"/>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1197907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1456944"/>
            <a:ext cx="5181600" cy="830997"/>
          </a:xfrm>
          <a:prstGeom prst="rect">
            <a:avLst/>
          </a:prstGeom>
          <a:noFill/>
        </p:spPr>
        <p:txBody>
          <a:bodyPr wrap="square" rtlCol="0">
            <a:spAutoFit/>
          </a:bodyPr>
          <a:lstStyle/>
          <a:p>
            <a:r>
              <a:rPr lang="en-US" sz="2400" dirty="0" smtClean="0">
                <a:solidFill>
                  <a:srgbClr val="C00000"/>
                </a:solidFill>
              </a:rPr>
              <a:t>ACTIVA BioACTIVE-RESTORATIVE used as a core build up material</a:t>
            </a:r>
            <a:endParaRPr lang="en-US" sz="2400" dirty="0">
              <a:solidFill>
                <a:srgbClr val="C00000"/>
              </a:solidFill>
            </a:endParaRPr>
          </a:p>
        </p:txBody>
      </p:sp>
      <p:sp>
        <p:nvSpPr>
          <p:cNvPr id="6" name="TextBox 5"/>
          <p:cNvSpPr txBox="1"/>
          <p:nvPr/>
        </p:nvSpPr>
        <p:spPr>
          <a:xfrm>
            <a:off x="1524000" y="4639270"/>
            <a:ext cx="2819400" cy="923330"/>
          </a:xfrm>
          <a:prstGeom prst="rect">
            <a:avLst/>
          </a:prstGeom>
          <a:noFill/>
        </p:spPr>
        <p:txBody>
          <a:bodyPr wrap="square" rtlCol="0">
            <a:spAutoFit/>
          </a:bodyPr>
          <a:lstStyle/>
          <a:p>
            <a:r>
              <a:rPr lang="en-US" b="1" dirty="0" smtClean="0">
                <a:solidFill>
                  <a:srgbClr val="C00000"/>
                </a:solidFill>
              </a:rPr>
              <a:t>ACTIVA is used to build up the core on a badly broken down molar.</a:t>
            </a:r>
            <a:endParaRPr lang="en-US" b="1" dirty="0">
              <a:solidFill>
                <a:srgbClr val="C00000"/>
              </a:solidFill>
            </a:endParaRPr>
          </a:p>
        </p:txBody>
      </p:sp>
      <p:sp>
        <p:nvSpPr>
          <p:cNvPr id="8" name="TextBox 7"/>
          <p:cNvSpPr txBox="1"/>
          <p:nvPr/>
        </p:nvSpPr>
        <p:spPr>
          <a:xfrm>
            <a:off x="4876800" y="4611469"/>
            <a:ext cx="3052906" cy="646331"/>
          </a:xfrm>
          <a:prstGeom prst="rect">
            <a:avLst/>
          </a:prstGeom>
          <a:noFill/>
        </p:spPr>
        <p:txBody>
          <a:bodyPr wrap="square" rtlCol="0">
            <a:spAutoFit/>
          </a:bodyPr>
          <a:lstStyle/>
          <a:p>
            <a:r>
              <a:rPr lang="en-US" b="1" dirty="0" smtClean="0">
                <a:solidFill>
                  <a:srgbClr val="C00000"/>
                </a:solidFill>
              </a:rPr>
              <a:t>The tooth is ready to receive a crown.</a:t>
            </a:r>
            <a:endParaRPr lang="en-US"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78796"/>
            <a:ext cx="6391228" cy="236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30440" y="6096000"/>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96804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7489" y="1371600"/>
            <a:ext cx="6019800" cy="830997"/>
          </a:xfrm>
          <a:prstGeom prst="rect">
            <a:avLst/>
          </a:prstGeom>
          <a:noFill/>
        </p:spPr>
        <p:txBody>
          <a:bodyPr wrap="square" rtlCol="0">
            <a:spAutoFit/>
          </a:bodyPr>
          <a:lstStyle/>
          <a:p>
            <a:r>
              <a:rPr lang="en-US" sz="2400" dirty="0" smtClean="0">
                <a:solidFill>
                  <a:srgbClr val="C00000"/>
                </a:solidFill>
              </a:rPr>
              <a:t>ACTIVA BioACTIVE-RESTORATIVE used for repairing caries under a crown margin</a:t>
            </a:r>
            <a:endParaRPr lang="en-US" sz="2400" dirty="0">
              <a:solidFill>
                <a:srgbClr val="C00000"/>
              </a:solidFill>
            </a:endParaRPr>
          </a:p>
        </p:txBody>
      </p:sp>
      <p:sp>
        <p:nvSpPr>
          <p:cNvPr id="6" name="TextBox 5"/>
          <p:cNvSpPr txBox="1"/>
          <p:nvPr/>
        </p:nvSpPr>
        <p:spPr>
          <a:xfrm>
            <a:off x="1219200" y="4639270"/>
            <a:ext cx="3276600" cy="1477328"/>
          </a:xfrm>
          <a:prstGeom prst="rect">
            <a:avLst/>
          </a:prstGeom>
          <a:noFill/>
        </p:spPr>
        <p:txBody>
          <a:bodyPr wrap="square" rtlCol="0">
            <a:spAutoFit/>
          </a:bodyPr>
          <a:lstStyle/>
          <a:p>
            <a:r>
              <a:rPr lang="en-US" b="1" dirty="0" smtClean="0">
                <a:solidFill>
                  <a:srgbClr val="C00000"/>
                </a:solidFill>
              </a:rPr>
              <a:t>Caries under crown margin has been removed.  Tooth will be etched, rinsed and all moisture removed from the tooth surface.</a:t>
            </a:r>
            <a:endParaRPr lang="en-US" b="1" dirty="0">
              <a:solidFill>
                <a:srgbClr val="C00000"/>
              </a:solidFill>
            </a:endParaRPr>
          </a:p>
        </p:txBody>
      </p:sp>
      <p:sp>
        <p:nvSpPr>
          <p:cNvPr id="8" name="TextBox 7"/>
          <p:cNvSpPr txBox="1"/>
          <p:nvPr/>
        </p:nvSpPr>
        <p:spPr>
          <a:xfrm>
            <a:off x="4724400" y="4667071"/>
            <a:ext cx="3052906" cy="1200329"/>
          </a:xfrm>
          <a:prstGeom prst="rect">
            <a:avLst/>
          </a:prstGeom>
          <a:noFill/>
        </p:spPr>
        <p:txBody>
          <a:bodyPr wrap="square" rtlCol="0">
            <a:spAutoFit/>
          </a:bodyPr>
          <a:lstStyle/>
          <a:p>
            <a:r>
              <a:rPr lang="en-US" b="1" dirty="0" smtClean="0">
                <a:solidFill>
                  <a:srgbClr val="C00000"/>
                </a:solidFill>
              </a:rPr>
              <a:t>ACTIVA bonds to tooth, metal and ceramics and mimics the function of missing tooth structure.</a:t>
            </a:r>
            <a:endParaRPr lang="en-US"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09800"/>
            <a:ext cx="6705600" cy="244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15200" y="6183868"/>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2799321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7489" y="1371600"/>
            <a:ext cx="6019800" cy="830997"/>
          </a:xfrm>
          <a:prstGeom prst="rect">
            <a:avLst/>
          </a:prstGeom>
          <a:noFill/>
        </p:spPr>
        <p:txBody>
          <a:bodyPr wrap="square" rtlCol="0">
            <a:spAutoFit/>
          </a:bodyPr>
          <a:lstStyle/>
          <a:p>
            <a:r>
              <a:rPr lang="en-US" sz="2400" dirty="0" smtClean="0">
                <a:solidFill>
                  <a:srgbClr val="C00000"/>
                </a:solidFill>
              </a:rPr>
              <a:t>ACTIVA BioACTIVE-RESTORATIVE used to repair sensitive cervical lesions</a:t>
            </a:r>
            <a:endParaRPr lang="en-US" sz="2400" dirty="0">
              <a:solidFill>
                <a:srgbClr val="C00000"/>
              </a:solidFill>
            </a:endParaRPr>
          </a:p>
        </p:txBody>
      </p:sp>
      <p:sp>
        <p:nvSpPr>
          <p:cNvPr id="6" name="TextBox 5"/>
          <p:cNvSpPr txBox="1"/>
          <p:nvPr/>
        </p:nvSpPr>
        <p:spPr>
          <a:xfrm>
            <a:off x="1143000" y="4639270"/>
            <a:ext cx="3276600" cy="646331"/>
          </a:xfrm>
          <a:prstGeom prst="rect">
            <a:avLst/>
          </a:prstGeom>
          <a:noFill/>
        </p:spPr>
        <p:txBody>
          <a:bodyPr wrap="square" rtlCol="0">
            <a:spAutoFit/>
          </a:bodyPr>
          <a:lstStyle/>
          <a:p>
            <a:r>
              <a:rPr lang="en-US" b="1" dirty="0" smtClean="0">
                <a:solidFill>
                  <a:srgbClr val="C00000"/>
                </a:solidFill>
              </a:rPr>
              <a:t>Shows cervical lesions of lower </a:t>
            </a:r>
            <a:r>
              <a:rPr lang="en-US" b="1" dirty="0" smtClean="0">
                <a:solidFill>
                  <a:srgbClr val="C00000"/>
                </a:solidFill>
              </a:rPr>
              <a:t>bicuspids.</a:t>
            </a:r>
            <a:endParaRPr lang="en-US" b="1" dirty="0">
              <a:solidFill>
                <a:srgbClr val="C00000"/>
              </a:solidFill>
            </a:endParaRPr>
          </a:p>
        </p:txBody>
      </p:sp>
      <p:sp>
        <p:nvSpPr>
          <p:cNvPr id="8" name="TextBox 7"/>
          <p:cNvSpPr txBox="1"/>
          <p:nvPr/>
        </p:nvSpPr>
        <p:spPr>
          <a:xfrm>
            <a:off x="4572000" y="4667071"/>
            <a:ext cx="3357706" cy="1477328"/>
          </a:xfrm>
          <a:prstGeom prst="rect">
            <a:avLst/>
          </a:prstGeom>
          <a:noFill/>
        </p:spPr>
        <p:txBody>
          <a:bodyPr wrap="square" rtlCol="0">
            <a:spAutoFit/>
          </a:bodyPr>
          <a:lstStyle/>
          <a:p>
            <a:r>
              <a:rPr lang="en-US" b="1" dirty="0" smtClean="0">
                <a:solidFill>
                  <a:srgbClr val="C00000"/>
                </a:solidFill>
              </a:rPr>
              <a:t>After etching, bonding agent was applied for added retention. ACTIVA provides, esthetics, bioactivity and patient comfort.</a:t>
            </a:r>
            <a:endParaRPr lang="en-US" b="1" dirty="0">
              <a:solidFill>
                <a:srgbClr val="C00000"/>
              </a:solidFill>
            </a:endParaRPr>
          </a:p>
        </p:txBody>
      </p:sp>
      <p:pic>
        <p:nvPicPr>
          <p:cNvPr id="91137" name="Picture 1" descr="C:\DOCUME~1\FBerk\LOCALS~1\Temp\jZip\jZip3432E\jZipE215\ACTIVA.R_red back_R.jpg"/>
          <p:cNvPicPr>
            <a:picLocks noChangeAspect="1" noChangeArrowheads="1"/>
          </p:cNvPicPr>
          <p:nvPr/>
        </p:nvPicPr>
        <p:blipFill>
          <a:blip r:embed="rId2"/>
          <a:srcRect/>
          <a:stretch>
            <a:fillRect/>
          </a:stretch>
        </p:blipFill>
        <p:spPr bwMode="auto">
          <a:xfrm>
            <a:off x="-11106" y="0"/>
            <a:ext cx="4668495" cy="1219200"/>
          </a:xfrm>
          <a:prstGeom prst="rect">
            <a:avLst/>
          </a:prstGeom>
          <a:noFill/>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665" y="2220884"/>
            <a:ext cx="6618735" cy="241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15408" y="6144399"/>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421690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71600"/>
            <a:ext cx="7924800" cy="1246495"/>
          </a:xfrm>
          <a:prstGeom prst="rect">
            <a:avLst/>
          </a:prstGeom>
          <a:noFill/>
        </p:spPr>
        <p:txBody>
          <a:bodyPr wrap="square" rtlCol="0">
            <a:spAutoFit/>
          </a:bodyPr>
          <a:lstStyle/>
          <a:p>
            <a:r>
              <a:rPr lang="en-US" sz="2500" dirty="0" smtClean="0">
                <a:solidFill>
                  <a:srgbClr val="7030A0"/>
                </a:solidFill>
              </a:rPr>
              <a:t>ACTIVA BioACTIVE-BASE/LINER </a:t>
            </a:r>
            <a:r>
              <a:rPr lang="en-US" sz="2500" dirty="0" smtClean="0">
                <a:solidFill>
                  <a:srgbClr val="C00000"/>
                </a:solidFill>
              </a:rPr>
              <a:t>replaces RMGIs, glass ionomers, and flowable composites. No etching, </a:t>
            </a:r>
            <a:r>
              <a:rPr lang="en-US" sz="2500" dirty="0">
                <a:solidFill>
                  <a:srgbClr val="C00000"/>
                </a:solidFill>
              </a:rPr>
              <a:t>no bonding </a:t>
            </a:r>
            <a:r>
              <a:rPr lang="en-US" sz="2500" dirty="0" smtClean="0">
                <a:solidFill>
                  <a:srgbClr val="C00000"/>
                </a:solidFill>
              </a:rPr>
              <a:t>agents, </a:t>
            </a:r>
            <a:r>
              <a:rPr lang="en-US" sz="2500" dirty="0">
                <a:solidFill>
                  <a:srgbClr val="C00000"/>
                </a:solidFill>
              </a:rPr>
              <a:t>no </a:t>
            </a:r>
            <a:r>
              <a:rPr lang="en-US" sz="2500" dirty="0" smtClean="0">
                <a:solidFill>
                  <a:srgbClr val="C00000"/>
                </a:solidFill>
              </a:rPr>
              <a:t>crumbling, no sensitivity. </a:t>
            </a:r>
            <a:endParaRPr lang="en-US" sz="2500" dirty="0">
              <a:solidFill>
                <a:srgbClr val="C00000"/>
              </a:solidFill>
            </a:endParaRPr>
          </a:p>
        </p:txBody>
      </p:sp>
      <p:sp>
        <p:nvSpPr>
          <p:cNvPr id="6" name="TextBox 5"/>
          <p:cNvSpPr txBox="1"/>
          <p:nvPr/>
        </p:nvSpPr>
        <p:spPr>
          <a:xfrm>
            <a:off x="3048000" y="4724400"/>
            <a:ext cx="3200400" cy="1200329"/>
          </a:xfrm>
          <a:prstGeom prst="rect">
            <a:avLst/>
          </a:prstGeom>
          <a:noFill/>
        </p:spPr>
        <p:txBody>
          <a:bodyPr wrap="square" rtlCol="0">
            <a:spAutoFit/>
          </a:bodyPr>
          <a:lstStyle/>
          <a:p>
            <a:r>
              <a:rPr lang="en-US" b="1" dirty="0" smtClean="0">
                <a:solidFill>
                  <a:srgbClr val="C00000"/>
                </a:solidFill>
              </a:rPr>
              <a:t>Shows </a:t>
            </a:r>
            <a:r>
              <a:rPr lang="en-US" b="1" dirty="0" smtClean="0">
                <a:solidFill>
                  <a:srgbClr val="7030A0"/>
                </a:solidFill>
              </a:rPr>
              <a:t>ACTIVA </a:t>
            </a:r>
            <a:r>
              <a:rPr lang="en-US" b="1" dirty="0" err="1" smtClean="0">
                <a:solidFill>
                  <a:srgbClr val="7030A0"/>
                </a:solidFill>
              </a:rPr>
              <a:t>BioACTIVE</a:t>
            </a:r>
            <a:r>
              <a:rPr lang="en-US" b="1" dirty="0" smtClean="0">
                <a:solidFill>
                  <a:srgbClr val="7030A0"/>
                </a:solidFill>
              </a:rPr>
              <a:t>-BASE/LINER </a:t>
            </a:r>
            <a:r>
              <a:rPr lang="en-US" b="1" dirty="0" smtClean="0">
                <a:solidFill>
                  <a:srgbClr val="C00000"/>
                </a:solidFill>
              </a:rPr>
              <a:t>after light curing. Dentin shade is </a:t>
            </a:r>
            <a:r>
              <a:rPr lang="en-US" b="1" dirty="0" err="1" smtClean="0">
                <a:solidFill>
                  <a:srgbClr val="C00000"/>
                </a:solidFill>
              </a:rPr>
              <a:t>approx</a:t>
            </a:r>
            <a:r>
              <a:rPr lang="en-US" b="1" dirty="0" smtClean="0">
                <a:solidFill>
                  <a:srgbClr val="C00000"/>
                </a:solidFill>
              </a:rPr>
              <a:t> </a:t>
            </a:r>
            <a:r>
              <a:rPr lang="en-US" b="1" dirty="0" smtClean="0">
                <a:solidFill>
                  <a:srgbClr val="C00000"/>
                </a:solidFill>
              </a:rPr>
              <a:t>A2.5.</a:t>
            </a:r>
            <a:endParaRPr lang="en-US" b="1" dirty="0">
              <a:solidFill>
                <a:srgbClr val="C00000"/>
              </a:solidFill>
            </a:endParaRPr>
          </a:p>
        </p:txBody>
      </p:sp>
      <p:sp>
        <p:nvSpPr>
          <p:cNvPr id="15" name="TextBox 14"/>
          <p:cNvSpPr txBox="1"/>
          <p:nvPr/>
        </p:nvSpPr>
        <p:spPr>
          <a:xfrm>
            <a:off x="457200" y="4800600"/>
            <a:ext cx="2286000" cy="646331"/>
          </a:xfrm>
          <a:prstGeom prst="rect">
            <a:avLst/>
          </a:prstGeom>
          <a:noFill/>
        </p:spPr>
        <p:txBody>
          <a:bodyPr wrap="square" rtlCol="0">
            <a:spAutoFit/>
          </a:bodyPr>
          <a:lstStyle/>
          <a:p>
            <a:r>
              <a:rPr lang="en-US" b="1" dirty="0" smtClean="0">
                <a:solidFill>
                  <a:srgbClr val="C00000"/>
                </a:solidFill>
              </a:rPr>
              <a:t>Shows prepared </a:t>
            </a:r>
            <a:r>
              <a:rPr lang="en-US" b="1" dirty="0" smtClean="0">
                <a:solidFill>
                  <a:srgbClr val="C00000"/>
                </a:solidFill>
              </a:rPr>
              <a:t>tooth.</a:t>
            </a:r>
            <a:endParaRPr lang="en-US" b="1" dirty="0">
              <a:solidFill>
                <a:srgbClr val="C00000"/>
              </a:solidFill>
            </a:endParaRPr>
          </a:p>
        </p:txBody>
      </p:sp>
      <p:sp>
        <p:nvSpPr>
          <p:cNvPr id="16" name="TextBox 15"/>
          <p:cNvSpPr txBox="1"/>
          <p:nvPr/>
        </p:nvSpPr>
        <p:spPr>
          <a:xfrm>
            <a:off x="6324600" y="4724400"/>
            <a:ext cx="2667000" cy="1200329"/>
          </a:xfrm>
          <a:prstGeom prst="rect">
            <a:avLst/>
          </a:prstGeom>
          <a:noFill/>
        </p:spPr>
        <p:txBody>
          <a:bodyPr wrap="square" rtlCol="0">
            <a:spAutoFit/>
          </a:bodyPr>
          <a:lstStyle/>
          <a:p>
            <a:r>
              <a:rPr lang="en-US" b="1" dirty="0" smtClean="0">
                <a:solidFill>
                  <a:srgbClr val="C00000"/>
                </a:solidFill>
              </a:rPr>
              <a:t>Finish restoration using composite or ACTIVA </a:t>
            </a:r>
            <a:r>
              <a:rPr lang="en-US" b="1" dirty="0" smtClean="0">
                <a:solidFill>
                  <a:srgbClr val="C00000"/>
                </a:solidFill>
              </a:rPr>
              <a:t>BioACTIVE-RESTORATIVE.</a:t>
            </a:r>
            <a:endParaRPr lang="en-US" b="1" dirty="0">
              <a:solidFill>
                <a:srgbClr val="C00000"/>
              </a:solidFill>
            </a:endParaRPr>
          </a:p>
        </p:txBody>
      </p:sp>
      <p:pic>
        <p:nvPicPr>
          <p:cNvPr id="123906" name="Picture 2" descr="C:\DOCUME~1\FBerk\LOCALS~1\Temp\jZip\jZip3A1AC\jZipC2B5\ACTIVA.BL_purple back.jpg"/>
          <p:cNvPicPr>
            <a:picLocks noChangeAspect="1" noChangeArrowheads="1"/>
          </p:cNvPicPr>
          <p:nvPr/>
        </p:nvPicPr>
        <p:blipFill>
          <a:blip r:embed="rId2"/>
          <a:srcRect/>
          <a:stretch>
            <a:fillRect/>
          </a:stretch>
        </p:blipFill>
        <p:spPr bwMode="auto">
          <a:xfrm>
            <a:off x="0" y="0"/>
            <a:ext cx="4518212" cy="1219200"/>
          </a:xfrm>
          <a:prstGeom prst="rect">
            <a:avLst/>
          </a:prstGeom>
          <a:noFill/>
        </p:spPr>
      </p:pic>
      <p:pic>
        <p:nvPicPr>
          <p:cNvPr id="18" name="Picture 17" descr="C:\DOCUME~1\FBerk\LOCALS~1\Temp\jZip\jZip2B25E\jZipC387\IMG_2414.JPG"/>
          <p:cNvPicPr/>
          <p:nvPr/>
        </p:nvPicPr>
        <p:blipFill>
          <a:blip r:embed="rId3" cstate="print"/>
          <a:srcRect/>
          <a:stretch>
            <a:fillRect/>
          </a:stretch>
        </p:blipFill>
        <p:spPr bwMode="auto">
          <a:xfrm>
            <a:off x="533400" y="2667000"/>
            <a:ext cx="2514600" cy="2057400"/>
          </a:xfrm>
          <a:prstGeom prst="rect">
            <a:avLst/>
          </a:prstGeom>
          <a:noFill/>
          <a:ln w="9525">
            <a:noFill/>
            <a:miter lim="800000"/>
            <a:headEnd/>
            <a:tailEnd/>
          </a:ln>
        </p:spPr>
      </p:pic>
      <p:pic>
        <p:nvPicPr>
          <p:cNvPr id="20" name="Picture 19" descr="C:\DOCUME~1\FBerk\LOCALS~1\Temp\jZip\jZip32B8\jZipC9\IMG_2426.JPG"/>
          <p:cNvPicPr/>
          <p:nvPr/>
        </p:nvPicPr>
        <p:blipFill>
          <a:blip r:embed="rId4" cstate="print"/>
          <a:srcRect/>
          <a:stretch>
            <a:fillRect/>
          </a:stretch>
        </p:blipFill>
        <p:spPr bwMode="auto">
          <a:xfrm>
            <a:off x="3429000" y="2667000"/>
            <a:ext cx="2514600" cy="2057400"/>
          </a:xfrm>
          <a:prstGeom prst="rect">
            <a:avLst/>
          </a:prstGeom>
          <a:noFill/>
          <a:ln w="9525">
            <a:noFill/>
            <a:miter lim="800000"/>
            <a:headEnd/>
            <a:tailEnd/>
          </a:ln>
        </p:spPr>
      </p:pic>
      <p:pic>
        <p:nvPicPr>
          <p:cNvPr id="21" name="Picture 20" descr="C:\DOCUME~1\FBerk\LOCALS~1\Temp\jZip\jZipA3E3\jZip33C4\IMG_2427.JPG"/>
          <p:cNvPicPr/>
          <p:nvPr/>
        </p:nvPicPr>
        <p:blipFill>
          <a:blip r:embed="rId5" cstate="print"/>
          <a:srcRect/>
          <a:stretch>
            <a:fillRect/>
          </a:stretch>
        </p:blipFill>
        <p:spPr bwMode="auto">
          <a:xfrm>
            <a:off x="6324600" y="2667000"/>
            <a:ext cx="2362200" cy="2057400"/>
          </a:xfrm>
          <a:prstGeom prst="rect">
            <a:avLst/>
          </a:prstGeom>
          <a:noFill/>
          <a:ln w="9525">
            <a:noFill/>
            <a:miter lim="800000"/>
            <a:headEnd/>
            <a:tailEnd/>
          </a:ln>
        </p:spPr>
      </p:pic>
      <p:sp>
        <p:nvSpPr>
          <p:cNvPr id="3" name="Rectangle 2"/>
          <p:cNvSpPr/>
          <p:nvPr/>
        </p:nvSpPr>
        <p:spPr>
          <a:xfrm>
            <a:off x="7261252" y="6183868"/>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71600"/>
            <a:ext cx="9067800" cy="861774"/>
          </a:xfrm>
          <a:prstGeom prst="rect">
            <a:avLst/>
          </a:prstGeom>
          <a:noFill/>
        </p:spPr>
        <p:txBody>
          <a:bodyPr wrap="square" rtlCol="0">
            <a:spAutoFit/>
          </a:bodyPr>
          <a:lstStyle/>
          <a:p>
            <a:r>
              <a:rPr lang="en-US" sz="2500" dirty="0" smtClean="0">
                <a:solidFill>
                  <a:srgbClr val="7030A0"/>
                </a:solidFill>
              </a:rPr>
              <a:t>ACTIVA BioACTIVE-BASE/LINER </a:t>
            </a:r>
            <a:r>
              <a:rPr lang="en-US" sz="2500" dirty="0" smtClean="0">
                <a:solidFill>
                  <a:srgbClr val="C00000"/>
                </a:solidFill>
              </a:rPr>
              <a:t>penetrates and integrates with tooth structure. It seems to become part of the tooth. </a:t>
            </a:r>
            <a:endParaRPr lang="en-US" sz="2500" dirty="0">
              <a:solidFill>
                <a:srgbClr val="C00000"/>
              </a:solidFill>
            </a:endParaRPr>
          </a:p>
        </p:txBody>
      </p:sp>
      <p:sp>
        <p:nvSpPr>
          <p:cNvPr id="15" name="TextBox 14"/>
          <p:cNvSpPr txBox="1"/>
          <p:nvPr/>
        </p:nvSpPr>
        <p:spPr>
          <a:xfrm>
            <a:off x="990600" y="4800600"/>
            <a:ext cx="3657600" cy="923330"/>
          </a:xfrm>
          <a:prstGeom prst="rect">
            <a:avLst/>
          </a:prstGeom>
          <a:noFill/>
        </p:spPr>
        <p:txBody>
          <a:bodyPr wrap="square" rtlCol="0">
            <a:spAutoFit/>
          </a:bodyPr>
          <a:lstStyle/>
          <a:p>
            <a:r>
              <a:rPr lang="en-US" b="1" dirty="0" smtClean="0">
                <a:solidFill>
                  <a:srgbClr val="C00000"/>
                </a:solidFill>
              </a:rPr>
              <a:t>Shows prepared tooth after removing deep caries under a failed composite restoration.</a:t>
            </a:r>
            <a:endParaRPr lang="en-US" b="1" dirty="0">
              <a:solidFill>
                <a:srgbClr val="C00000"/>
              </a:solidFill>
            </a:endParaRPr>
          </a:p>
        </p:txBody>
      </p:sp>
      <p:sp>
        <p:nvSpPr>
          <p:cNvPr id="16" name="TextBox 15"/>
          <p:cNvSpPr txBox="1"/>
          <p:nvPr/>
        </p:nvSpPr>
        <p:spPr>
          <a:xfrm>
            <a:off x="4648200" y="4724400"/>
            <a:ext cx="3886200" cy="1200329"/>
          </a:xfrm>
          <a:prstGeom prst="rect">
            <a:avLst/>
          </a:prstGeom>
          <a:noFill/>
        </p:spPr>
        <p:txBody>
          <a:bodyPr wrap="square" rtlCol="0">
            <a:spAutoFit/>
          </a:bodyPr>
          <a:lstStyle/>
          <a:p>
            <a:r>
              <a:rPr lang="en-US" b="1" dirty="0" smtClean="0">
                <a:solidFill>
                  <a:srgbClr val="C00000"/>
                </a:solidFill>
              </a:rPr>
              <a:t>Shows </a:t>
            </a:r>
            <a:r>
              <a:rPr lang="en-US" b="1" dirty="0" smtClean="0">
                <a:solidFill>
                  <a:srgbClr val="7030A0"/>
                </a:solidFill>
              </a:rPr>
              <a:t>ACTIVA BioACTIVE-BASE/LINER </a:t>
            </a:r>
            <a:r>
              <a:rPr lang="en-US" b="1" dirty="0" smtClean="0">
                <a:solidFill>
                  <a:srgbClr val="C00000"/>
                </a:solidFill>
              </a:rPr>
              <a:t>after curing. No etching required. Note dentin shade match.</a:t>
            </a:r>
            <a:endParaRPr lang="en-US" b="1" dirty="0">
              <a:solidFill>
                <a:srgbClr val="C00000"/>
              </a:solidFill>
            </a:endParaRPr>
          </a:p>
        </p:txBody>
      </p:sp>
      <p:pic>
        <p:nvPicPr>
          <p:cNvPr id="123906" name="Picture 2" descr="C:\DOCUME~1\FBerk\LOCALS~1\Temp\jZip\jZip3A1AC\jZipC2B5\ACTIVA.BL_purple back.jpg"/>
          <p:cNvPicPr>
            <a:picLocks noChangeAspect="1" noChangeArrowheads="1"/>
          </p:cNvPicPr>
          <p:nvPr/>
        </p:nvPicPr>
        <p:blipFill>
          <a:blip r:embed="rId2"/>
          <a:srcRect/>
          <a:stretch>
            <a:fillRect/>
          </a:stretch>
        </p:blipFill>
        <p:spPr bwMode="auto">
          <a:xfrm>
            <a:off x="0" y="0"/>
            <a:ext cx="4518212" cy="1219200"/>
          </a:xfrm>
          <a:prstGeom prst="rect">
            <a:avLst/>
          </a:prstGeom>
          <a:noFill/>
        </p:spPr>
      </p:pic>
      <p:pic>
        <p:nvPicPr>
          <p:cNvPr id="10244" name="925b88d8-4209-490a-a1c4-afec4fdc0c67" descr="760DEB56-427F-4E04-9958-F38E1BAD0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678" y="2233374"/>
            <a:ext cx="6850322" cy="24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86702" y="6183868"/>
            <a:ext cx="1428596" cy="369332"/>
          </a:xfrm>
          <a:prstGeom prst="rect">
            <a:avLst/>
          </a:prstGeom>
        </p:spPr>
        <p:txBody>
          <a:bodyPr wrap="none">
            <a:spAutoFit/>
          </a:bodyPr>
          <a:lstStyle/>
          <a:p>
            <a:r>
              <a:rPr lang="en-US" b="1" i="1" dirty="0">
                <a:solidFill>
                  <a:srgbClr val="002060"/>
                </a:solidFill>
              </a:rPr>
              <a:t>PULPDENT</a:t>
            </a:r>
            <a:endParaRPr lang="en-US" b="1" i="1" dirty="0">
              <a:solidFill>
                <a:srgbClr val="002060"/>
              </a:solidFill>
            </a:endParaRPr>
          </a:p>
        </p:txBody>
      </p:sp>
    </p:spTree>
    <p:extLst>
      <p:ext uri="{BB962C8B-B14F-4D97-AF65-F5344CB8AC3E}">
        <p14:creationId xmlns:p14="http://schemas.microsoft.com/office/powerpoint/2010/main" val="96873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ctiva-spenser with syringe  tip_lo-Rez_B.jpg"/>
          <p:cNvPicPr>
            <a:picLocks noChangeAspect="1"/>
          </p:cNvPicPr>
          <p:nvPr/>
        </p:nvPicPr>
        <p:blipFill>
          <a:blip r:embed="rId2" cstate="print"/>
          <a:srcRect l="2174" t="19196" b="6973"/>
          <a:stretch>
            <a:fillRect/>
          </a:stretch>
        </p:blipFill>
        <p:spPr>
          <a:xfrm>
            <a:off x="4038600" y="3436189"/>
            <a:ext cx="4160520" cy="2355011"/>
          </a:xfrm>
          <a:prstGeom prst="rect">
            <a:avLst/>
          </a:prstGeom>
        </p:spPr>
      </p:pic>
      <p:pic>
        <p:nvPicPr>
          <p:cNvPr id="8" name="Picture 7" descr="Acitiva_Base-Line_with N1 Tip_Bent_Hi-Rez.jpg"/>
          <p:cNvPicPr>
            <a:picLocks noChangeAspect="1"/>
          </p:cNvPicPr>
          <p:nvPr/>
        </p:nvPicPr>
        <p:blipFill>
          <a:blip r:embed="rId3" cstate="print"/>
          <a:srcRect t="9589" r="3015" b="8309"/>
          <a:stretch>
            <a:fillRect/>
          </a:stretch>
        </p:blipFill>
        <p:spPr>
          <a:xfrm rot="2473772">
            <a:off x="1818618" y="3648970"/>
            <a:ext cx="3457450" cy="1269689"/>
          </a:xfrm>
          <a:prstGeom prst="rect">
            <a:avLst/>
          </a:prstGeom>
        </p:spPr>
      </p:pic>
      <p:pic>
        <p:nvPicPr>
          <p:cNvPr id="2" name="Picture 1" descr="C:\DOCUME~1\FBerk\LOCALS~1\Temp\jZip\jZip35122\jZip3817A\ACTIVA.R_white back.jpg"/>
          <p:cNvPicPr>
            <a:picLocks noChangeAspect="1" noChangeArrowheads="1"/>
          </p:cNvPicPr>
          <p:nvPr/>
        </p:nvPicPr>
        <p:blipFill>
          <a:blip r:embed="rId4"/>
          <a:srcRect l="5864" t="11164" r="53091" b="21850"/>
          <a:stretch>
            <a:fillRect/>
          </a:stretch>
        </p:blipFill>
        <p:spPr bwMode="auto">
          <a:xfrm>
            <a:off x="3657600" y="152400"/>
            <a:ext cx="1828800" cy="1119674"/>
          </a:xfrm>
          <a:prstGeom prst="rect">
            <a:avLst/>
          </a:prstGeom>
          <a:noFill/>
        </p:spPr>
      </p:pic>
      <p:sp>
        <p:nvSpPr>
          <p:cNvPr id="3" name="TextBox 2"/>
          <p:cNvSpPr txBox="1"/>
          <p:nvPr/>
        </p:nvSpPr>
        <p:spPr>
          <a:xfrm>
            <a:off x="762000" y="1676400"/>
            <a:ext cx="7696200" cy="1200329"/>
          </a:xfrm>
          <a:prstGeom prst="rect">
            <a:avLst/>
          </a:prstGeom>
          <a:noFill/>
        </p:spPr>
        <p:txBody>
          <a:bodyPr wrap="square" rtlCol="0">
            <a:spAutoFit/>
          </a:bodyPr>
          <a:lstStyle/>
          <a:p>
            <a:r>
              <a:rPr lang="en-US" sz="2400" b="1" dirty="0" smtClean="0">
                <a:solidFill>
                  <a:srgbClr val="C00000"/>
                </a:solidFill>
              </a:rPr>
              <a:t>ACTIVA</a:t>
            </a:r>
            <a:r>
              <a:rPr lang="en-US" sz="2400" dirty="0" smtClean="0">
                <a:solidFill>
                  <a:srgbClr val="C00000"/>
                </a:solidFill>
              </a:rPr>
              <a:t> mimics the physical and chemical properties of natural teeth by combining the strength and esthetics of composites with all the benefits of glass ionomers. </a:t>
            </a:r>
            <a:endParaRPr lang="en-US" sz="2400" dirty="0">
              <a:solidFill>
                <a:srgbClr val="C00000"/>
              </a:solidFill>
            </a:endParaRPr>
          </a:p>
        </p:txBody>
      </p:sp>
      <p:sp>
        <p:nvSpPr>
          <p:cNvPr id="6" name="TextBox 5"/>
          <p:cNvSpPr txBox="1"/>
          <p:nvPr/>
        </p:nvSpPr>
        <p:spPr>
          <a:xfrm>
            <a:off x="1008316" y="3276600"/>
            <a:ext cx="1582484" cy="369332"/>
          </a:xfrm>
          <a:prstGeom prst="rect">
            <a:avLst/>
          </a:prstGeom>
          <a:noFill/>
        </p:spPr>
        <p:txBody>
          <a:bodyPr wrap="none" rtlCol="0">
            <a:spAutoFit/>
          </a:bodyPr>
          <a:lstStyle/>
          <a:p>
            <a:r>
              <a:rPr lang="en-US" b="1" dirty="0" smtClean="0">
                <a:solidFill>
                  <a:srgbClr val="C00000"/>
                </a:solidFill>
              </a:rPr>
              <a:t>BASE/LINER</a:t>
            </a:r>
            <a:endParaRPr lang="en-US" b="1" dirty="0">
              <a:solidFill>
                <a:srgbClr val="C00000"/>
              </a:solidFill>
            </a:endParaRPr>
          </a:p>
        </p:txBody>
      </p:sp>
      <p:sp>
        <p:nvSpPr>
          <p:cNvPr id="9" name="TextBox 8"/>
          <p:cNvSpPr txBox="1"/>
          <p:nvPr/>
        </p:nvSpPr>
        <p:spPr>
          <a:xfrm>
            <a:off x="6400800" y="3288268"/>
            <a:ext cx="1792029" cy="369332"/>
          </a:xfrm>
          <a:prstGeom prst="rect">
            <a:avLst/>
          </a:prstGeom>
          <a:noFill/>
        </p:spPr>
        <p:txBody>
          <a:bodyPr wrap="none" rtlCol="0">
            <a:spAutoFit/>
          </a:bodyPr>
          <a:lstStyle/>
          <a:p>
            <a:r>
              <a:rPr lang="en-US" b="1" dirty="0" smtClean="0">
                <a:solidFill>
                  <a:srgbClr val="C00000"/>
                </a:solidFill>
              </a:rPr>
              <a:t>RESTORATIVE</a:t>
            </a:r>
            <a:endParaRPr lang="en-US" b="1" dirty="0">
              <a:solidFill>
                <a:srgbClr val="C00000"/>
              </a:solidFill>
            </a:endParaRPr>
          </a:p>
        </p:txBody>
      </p:sp>
      <p:sp>
        <p:nvSpPr>
          <p:cNvPr id="10" name="Rectangle 9"/>
          <p:cNvSpPr/>
          <p:nvPr/>
        </p:nvSpPr>
        <p:spPr>
          <a:xfrm>
            <a:off x="5943600" y="5943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762000" y="1236107"/>
            <a:ext cx="79248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ACTIVA</a:t>
            </a:r>
            <a:r>
              <a:rPr kumimoji="0" lang="en-US" sz="1600" b="1" i="0" u="none" strike="noStrike" cap="none" normalizeH="0" baseline="0" dirty="0" smtClean="0">
                <a:ln>
                  <a:noFill/>
                </a:ln>
                <a:solidFill>
                  <a:srgbClr val="C00000"/>
                </a:solidFill>
                <a:effectLst/>
                <a:latin typeface="Arial" pitchFamily="34" charset="0"/>
                <a:ea typeface="Arial" pitchFamily="34" charset="0"/>
                <a:cs typeface="Arial" pitchFamily="34" charset="0"/>
              </a:rPr>
              <a:t>™</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 </a:t>
            </a:r>
            <a:r>
              <a:rPr kumimoji="0" lang="en-US" sz="1600" b="1" i="0" u="none" strike="noStrike" cap="none" normalizeH="0" baseline="0" dirty="0" err="1" smtClean="0">
                <a:ln>
                  <a:noFill/>
                </a:ln>
                <a:solidFill>
                  <a:srgbClr val="C00000"/>
                </a:solidFill>
                <a:effectLst/>
                <a:latin typeface="Arial" pitchFamily="34" charset="0"/>
                <a:ea typeface="Arial" pitchFamily="34" charset="0"/>
                <a:cs typeface="Times New Roman" pitchFamily="18" charset="0"/>
              </a:rPr>
              <a:t>BioACTIVE</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-BASE/LINER™</a:t>
            </a:r>
            <a:endParaRPr kumimoji="0" lang="en-US" sz="1600" b="0"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VB1	SINGLE PACK: 5mL/7gm syringe + 20 mix tips w/ metal cannula		</a:t>
            </a:r>
            <a:endParaRPr kumimoji="0" lang="en-US" sz="1400" b="0" i="0" u="none" strike="noStrike" cap="none" normalizeH="0" baseline="0" dirty="0" smtClean="0">
              <a:ln>
                <a:noFill/>
              </a:ln>
              <a:solidFill>
                <a:schemeClr val="tx1"/>
              </a:solidFill>
              <a:effectLst/>
              <a:latin typeface="Arial" pitchFamily="34" charset="0"/>
            </a:endParaRPr>
          </a:p>
          <a:p>
            <a:pPr lvl="0" eaLnBrk="0" hangingPunct="0"/>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VB2	VALUE PACK: 2 x 5mL/7gm syringes + 40 mix tips </a:t>
            </a:r>
            <a:r>
              <a:rPr lang="en-US" sz="1400" dirty="0" smtClean="0">
                <a:latin typeface="Arial" pitchFamily="34" charset="0"/>
                <a:ea typeface="Arial" pitchFamily="34" charset="0"/>
                <a:cs typeface="Times New Roman" pitchFamily="18" charset="0"/>
              </a:rPr>
              <a:t>w/ metal cannula </a:t>
            </a: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ACTIVA</a:t>
            </a:r>
            <a:r>
              <a:rPr kumimoji="0" lang="en-US" sz="1600" b="1" i="0" u="none" strike="noStrike" cap="none" normalizeH="0" baseline="0" dirty="0" smtClean="0">
                <a:ln>
                  <a:noFill/>
                </a:ln>
                <a:solidFill>
                  <a:srgbClr val="C00000"/>
                </a:solidFill>
                <a:effectLst/>
                <a:latin typeface="Arial" pitchFamily="34" charset="0"/>
                <a:ea typeface="Arial" pitchFamily="34" charset="0"/>
                <a:cs typeface="Arial" pitchFamily="34" charset="0"/>
              </a:rPr>
              <a:t>™</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 </a:t>
            </a:r>
            <a:r>
              <a:rPr kumimoji="0" lang="en-US" sz="1600" b="1" i="0" u="none" strike="noStrike" cap="none" normalizeH="0" baseline="0" dirty="0" err="1" smtClean="0">
                <a:ln>
                  <a:noFill/>
                </a:ln>
                <a:solidFill>
                  <a:srgbClr val="C00000"/>
                </a:solidFill>
                <a:effectLst/>
                <a:latin typeface="Arial" pitchFamily="34" charset="0"/>
                <a:ea typeface="Arial" pitchFamily="34" charset="0"/>
                <a:cs typeface="Times New Roman" pitchFamily="18" charset="0"/>
              </a:rPr>
              <a:t>BioACTIVE</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-RESTORATIVE™</a:t>
            </a:r>
            <a:endParaRPr kumimoji="0" lang="en-US" sz="1600" b="0" i="0" u="none" strike="noStrike" cap="none" normalizeH="0" baseline="0" dirty="0" smtClean="0">
              <a:ln>
                <a:noFill/>
              </a:ln>
              <a:solidFill>
                <a:srgbClr val="C00000"/>
              </a:solidFill>
              <a:effectLst/>
              <a:latin typeface="Arial" pitchFamily="34" charset="0"/>
            </a:endParaRPr>
          </a:p>
          <a:p>
            <a:pPr lvl="0" eaLnBrk="0" hangingPunct="0"/>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VR*	STARTER KIT: 5mL/8gm syringe, </a:t>
            </a:r>
            <a:r>
              <a:rPr lang="en-US" sz="1400" dirty="0" smtClean="0">
                <a:latin typeface="Arial" pitchFamily="34" charset="0"/>
                <a:ea typeface="Arial" pitchFamily="34" charset="0"/>
                <a:cs typeface="Times New Roman" pitchFamily="18" charset="0"/>
              </a:rPr>
              <a:t>ACTIVA-SPENSER 		</a:t>
            </a:r>
            <a:endPar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Arial" pitchFamily="34" charset="0"/>
                <a:ea typeface="Arial"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+ 20 </a:t>
            </a:r>
            <a:r>
              <a:rPr lang="en-US" sz="1400" dirty="0" smtClean="0">
                <a:latin typeface="Arial" pitchFamily="34" charset="0"/>
                <a:ea typeface="Arial" pitchFamily="34" charset="0"/>
                <a:cs typeface="Times New Roman" pitchFamily="18" charset="0"/>
              </a:rPr>
              <a:t>assorted </a:t>
            </a: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mix tips (10 w/ metal cannula + 10 w/ IOT)		</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Arial" pitchFamily="34" charset="0"/>
                <a:ea typeface="Arial" pitchFamily="34" charset="0"/>
                <a:cs typeface="Times New Roman" pitchFamily="18" charset="0"/>
              </a:rPr>
              <a:t>	</a:t>
            </a:r>
            <a:r>
              <a:rPr lang="en-US" sz="1400" i="1" dirty="0" smtClean="0">
                <a:latin typeface="Arial" pitchFamily="34" charset="0"/>
                <a:ea typeface="Arial" pitchFamily="34" charset="0"/>
                <a:cs typeface="Times New Roman" pitchFamily="18" charset="0"/>
              </a:rPr>
              <a:t>Starter Kit available in A1, A2 and A3 shade only</a:t>
            </a:r>
            <a:endPar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endParaRPr>
          </a:p>
          <a:p>
            <a:pPr lvl="0" eaLnBrk="0" hangingPunct="0"/>
            <a:r>
              <a:rPr lang="en-US" sz="1400" dirty="0" smtClean="0">
                <a:latin typeface="Arial" pitchFamily="34" charset="0"/>
                <a:ea typeface="Arial" pitchFamily="34" charset="0"/>
                <a:cs typeface="Times New Roman" pitchFamily="18" charset="0"/>
              </a:rPr>
              <a:t>VR1*	SINGLE REFILL: 5mL/8gm syringe, + 20 assorted mix tips 	 </a:t>
            </a:r>
          </a:p>
          <a:p>
            <a:pPr lvl="0" eaLnBrk="0" hangingPunct="0"/>
            <a:r>
              <a:rPr lang="en-US" sz="1400" dirty="0" smtClean="0">
                <a:latin typeface="Arial" pitchFamily="34" charset="0"/>
                <a:ea typeface="Arial" pitchFamily="34" charset="0"/>
                <a:cs typeface="Times New Roman" pitchFamily="18" charset="0"/>
              </a:rPr>
              <a:t>	(10 w/ metal cannula + 10 w/ IOT) </a:t>
            </a: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400" b="0" i="0" u="none" strike="noStrike" cap="none" normalizeH="0" baseline="0" dirty="0" smtClean="0">
              <a:ln>
                <a:noFill/>
              </a:ln>
              <a:solidFill>
                <a:schemeClr val="tx1"/>
              </a:solidFill>
              <a:effectLst/>
              <a:latin typeface="Arial" pitchFamily="34" charset="0"/>
            </a:endParaRPr>
          </a:p>
          <a:p>
            <a:pPr lvl="0" eaLnBrk="0" hangingPunct="0"/>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VR2*	VALUE PACK: 2 x 5mL/8gm syringe + 40 assorted </a:t>
            </a:r>
            <a:r>
              <a:rPr lang="en-US" sz="1400" dirty="0" smtClean="0">
                <a:latin typeface="Arial" pitchFamily="34" charset="0"/>
                <a:ea typeface="Arial" pitchFamily="34" charset="0"/>
                <a:cs typeface="Times New Roman" pitchFamily="18" charset="0"/>
              </a:rPr>
              <a:t>mix tips	 </a:t>
            </a:r>
            <a:endPar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endParaRPr>
          </a:p>
          <a:p>
            <a:pPr lvl="0" eaLnBrk="0" hangingPunct="0"/>
            <a:r>
              <a:rPr lang="en-US" sz="1400" dirty="0" smtClean="0">
                <a:latin typeface="Arial" pitchFamily="34" charset="0"/>
                <a:ea typeface="Arial" pitchFamily="34" charset="0"/>
                <a:cs typeface="Times New Roman" pitchFamily="18" charset="0"/>
              </a:rPr>
              <a:t>	 (20 w/ metal cannula + 20 w/ IOT) 		</a:t>
            </a: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*Specify Shade: A1, A2, A3, A35 (for A3.5)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r>
              <a:rPr kumimoji="0" lang="en-US" sz="1600" b="1" i="0" u="none" strike="noStrike" cap="none" normalizeH="0" baseline="0" dirty="0" smtClean="0">
                <a:ln>
                  <a:noFill/>
                </a:ln>
                <a:solidFill>
                  <a:srgbClr val="C00000"/>
                </a:solidFill>
                <a:effectLst/>
                <a:latin typeface="Arial" pitchFamily="34" charset="0"/>
                <a:ea typeface="Arial" pitchFamily="34" charset="0"/>
                <a:cs typeface="Times New Roman" pitchFamily="18" charset="0"/>
              </a:rPr>
              <a:t>ACTIVA-SPENSER</a:t>
            </a:r>
            <a:r>
              <a:rPr kumimoji="0" lang="en-US" sz="1600" b="1" i="0" u="none" strike="noStrike" cap="none" normalizeH="0" baseline="0" dirty="0" smtClean="0">
                <a:ln>
                  <a:noFill/>
                </a:ln>
                <a:solidFill>
                  <a:srgbClr val="C00000"/>
                </a:solidFill>
                <a:effectLst/>
                <a:latin typeface="Arial" pitchFamily="34" charset="0"/>
                <a:ea typeface="Arial" pitchFamily="34" charset="0"/>
                <a:cs typeface="Arial" pitchFamily="34" charset="0"/>
              </a:rPr>
              <a:t>™</a:t>
            </a:r>
            <a:r>
              <a:rPr kumimoji="0" lang="en-US" sz="16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DS05	Dispenser for  5mL 1:1 automix syringes			</a:t>
            </a:r>
            <a:r>
              <a:rPr kumimoji="0" lang="en-US" sz="13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300" dirty="0" smtClean="0">
                <a:latin typeface="Arial" pitchFamily="34" charset="0"/>
                <a:ea typeface="Arial" pitchFamily="34" charset="0"/>
                <a:cs typeface="Times New Roman" pitchFamily="18" charset="0"/>
              </a:rPr>
              <a:t>	</a:t>
            </a:r>
            <a:endParaRPr kumimoji="0" lang="en-US" sz="1300" b="0" i="0" u="none" strike="noStrike" cap="none" normalizeH="0" baseline="0" dirty="0" smtClean="0">
              <a:ln>
                <a:noFill/>
              </a:ln>
              <a:solidFill>
                <a:srgbClr val="C0000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p>
            <a:pPr lvl="0" eaLnBrk="0" hangingPunct="0"/>
            <a:endParaRPr kumimoji="0" lang="en-US" sz="1300" b="0"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1676400" y="914400"/>
            <a:ext cx="4724242" cy="430887"/>
          </a:xfrm>
          <a:prstGeom prst="rect">
            <a:avLst/>
          </a:prstGeom>
        </p:spPr>
        <p:txBody>
          <a:bodyPr wrap="none">
            <a:spAutoFit/>
          </a:bodyPr>
          <a:lstStyle/>
          <a:p>
            <a:r>
              <a:rPr lang="en-US" sz="2200" b="1" dirty="0" smtClean="0">
                <a:solidFill>
                  <a:srgbClr val="C00000"/>
                </a:solidFill>
                <a:latin typeface="Arial" pitchFamily="34" charset="0"/>
                <a:ea typeface="Arial" pitchFamily="34" charset="0"/>
                <a:cs typeface="Times New Roman" pitchFamily="18" charset="0"/>
              </a:rPr>
              <a:t>ACTIVA</a:t>
            </a:r>
            <a:r>
              <a:rPr lang="en-US" sz="2200" b="1" dirty="0" smtClean="0">
                <a:solidFill>
                  <a:srgbClr val="C00000"/>
                </a:solidFill>
                <a:latin typeface="Arial" pitchFamily="34" charset="0"/>
                <a:ea typeface="Arial" pitchFamily="34" charset="0"/>
                <a:cs typeface="Arial" pitchFamily="34" charset="0"/>
              </a:rPr>
              <a:t>™</a:t>
            </a:r>
            <a:r>
              <a:rPr lang="en-US" sz="2200" b="1" dirty="0" smtClean="0">
                <a:solidFill>
                  <a:srgbClr val="C00000"/>
                </a:solidFill>
                <a:latin typeface="Arial" pitchFamily="34" charset="0"/>
                <a:ea typeface="Arial" pitchFamily="34" charset="0"/>
                <a:cs typeface="Times New Roman" pitchFamily="18" charset="0"/>
              </a:rPr>
              <a:t> </a:t>
            </a:r>
            <a:r>
              <a:rPr lang="en-US" sz="2200" b="1" dirty="0" err="1" smtClean="0">
                <a:solidFill>
                  <a:srgbClr val="C00000"/>
                </a:solidFill>
                <a:latin typeface="Arial" pitchFamily="34" charset="0"/>
                <a:ea typeface="Arial" pitchFamily="34" charset="0"/>
                <a:cs typeface="Times New Roman" pitchFamily="18" charset="0"/>
              </a:rPr>
              <a:t>BioACTIVE</a:t>
            </a:r>
            <a:r>
              <a:rPr lang="en-US" sz="2200" b="1" dirty="0" smtClean="0">
                <a:solidFill>
                  <a:srgbClr val="C00000"/>
                </a:solidFill>
                <a:latin typeface="Arial" pitchFamily="34" charset="0"/>
                <a:ea typeface="Arial" pitchFamily="34" charset="0"/>
                <a:cs typeface="Times New Roman" pitchFamily="18" charset="0"/>
              </a:rPr>
              <a:t> PRODUCTS</a:t>
            </a:r>
            <a:endParaRPr lang="en-US" sz="2200" dirty="0">
              <a:solidFill>
                <a:srgbClr val="C00000"/>
              </a:solidFill>
            </a:endParaRPr>
          </a:p>
        </p:txBody>
      </p:sp>
      <p:pic>
        <p:nvPicPr>
          <p:cNvPr id="4"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1" y="0"/>
            <a:ext cx="1066800" cy="653143"/>
          </a:xfrm>
          <a:prstGeom prst="rect">
            <a:avLst/>
          </a:prstGeom>
          <a:noFill/>
        </p:spPr>
      </p:pic>
      <p:sp>
        <p:nvSpPr>
          <p:cNvPr id="2" name="Rectangle 1"/>
          <p:cNvSpPr/>
          <p:nvPr/>
        </p:nvSpPr>
        <p:spPr>
          <a:xfrm>
            <a:off x="6705600" y="5943600"/>
            <a:ext cx="1905000" cy="461665"/>
          </a:xfrm>
          <a:prstGeom prst="rect">
            <a:avLst/>
          </a:prstGeom>
        </p:spPr>
        <p:txBody>
          <a:bodyPr wrap="square">
            <a:spAutoFit/>
          </a:bodyPr>
          <a:lstStyle/>
          <a:p>
            <a:r>
              <a:rPr lang="en-US" sz="2400" b="1" i="1" dirty="0">
                <a:solidFill>
                  <a:srgbClr val="002060"/>
                </a:solidFill>
              </a:rPr>
              <a:t>PULPDENT</a:t>
            </a:r>
            <a:endParaRPr lang="en-US" sz="2400" b="1" i="1" dirty="0">
              <a:solidFill>
                <a:srgbClr val="00206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
          <p:cNvSpPr>
            <a:spLocks noChangeArrowheads="1"/>
          </p:cNvSpPr>
          <p:nvPr/>
        </p:nvSpPr>
        <p:spPr bwMode="auto">
          <a:xfrm>
            <a:off x="1219200" y="1905001"/>
            <a:ext cx="7772400" cy="723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Arial" pitchFamily="34" charset="0"/>
                <a:cs typeface="Times New Roman" pitchFamily="18" charset="0"/>
              </a:rPr>
              <a:t>	</a:t>
            </a:r>
            <a:endParaRPr kumimoji="0" lang="en-US" sz="1300" b="0" i="0" u="none" strike="noStrike" cap="none" normalizeH="0" baseline="0" dirty="0" smtClean="0">
              <a:ln>
                <a:noFill/>
              </a:ln>
              <a:solidFill>
                <a:schemeClr val="tx1"/>
              </a:solidFill>
              <a:effectLst/>
              <a:latin typeface="Arial" pitchFamily="34" charset="0"/>
            </a:endParaRPr>
          </a:p>
          <a:p>
            <a:pPr lvl="0" eaLnBrk="0" hangingPunct="0"/>
            <a:endParaRPr kumimoji="0" lang="en-US" sz="1300" b="0"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1752600" y="801469"/>
            <a:ext cx="5346913" cy="646331"/>
          </a:xfrm>
          <a:prstGeom prst="rect">
            <a:avLst/>
          </a:prstGeom>
        </p:spPr>
        <p:txBody>
          <a:bodyPr wrap="none">
            <a:spAutoFit/>
          </a:bodyPr>
          <a:lstStyle/>
          <a:p>
            <a:r>
              <a:rPr lang="en-US" sz="2000" b="1" dirty="0" smtClean="0">
                <a:solidFill>
                  <a:srgbClr val="C00000"/>
                </a:solidFill>
                <a:latin typeface="Arial" pitchFamily="34" charset="0"/>
                <a:ea typeface="Arial" pitchFamily="34" charset="0"/>
                <a:cs typeface="Times New Roman" pitchFamily="18" charset="0"/>
              </a:rPr>
              <a:t>Mix Tips for ACTIVA</a:t>
            </a:r>
            <a:r>
              <a:rPr lang="en-US" sz="2000" b="1" dirty="0" smtClean="0">
                <a:solidFill>
                  <a:srgbClr val="C00000"/>
                </a:solidFill>
                <a:latin typeface="Arial" pitchFamily="34" charset="0"/>
                <a:ea typeface="Arial" pitchFamily="34" charset="0"/>
                <a:cs typeface="Arial" pitchFamily="34" charset="0"/>
              </a:rPr>
              <a:t>™</a:t>
            </a:r>
            <a:r>
              <a:rPr lang="en-US" sz="2000" b="1" dirty="0" smtClean="0">
                <a:solidFill>
                  <a:srgbClr val="C00000"/>
                </a:solidFill>
                <a:latin typeface="Arial" pitchFamily="34" charset="0"/>
                <a:ea typeface="Arial" pitchFamily="34" charset="0"/>
                <a:cs typeface="Times New Roman" pitchFamily="18" charset="0"/>
              </a:rPr>
              <a:t> PRODUCTS</a:t>
            </a:r>
          </a:p>
          <a:p>
            <a:r>
              <a:rPr lang="en-US" sz="1600" i="1" dirty="0" smtClean="0">
                <a:solidFill>
                  <a:srgbClr val="C00000"/>
                </a:solidFill>
                <a:latin typeface="Arial" pitchFamily="34" charset="0"/>
                <a:ea typeface="Arial" pitchFamily="34" charset="0"/>
                <a:cs typeface="Times New Roman" pitchFamily="18" charset="0"/>
              </a:rPr>
              <a:t>For use with 2.5mL, 5mL and 10mL 1:1 </a:t>
            </a:r>
            <a:r>
              <a:rPr lang="en-US" sz="1600" i="1" dirty="0" err="1" smtClean="0">
                <a:solidFill>
                  <a:srgbClr val="C00000"/>
                </a:solidFill>
                <a:latin typeface="Arial" pitchFamily="34" charset="0"/>
                <a:ea typeface="Arial" pitchFamily="34" charset="0"/>
                <a:cs typeface="Times New Roman" pitchFamily="18" charset="0"/>
              </a:rPr>
              <a:t>automix</a:t>
            </a:r>
            <a:r>
              <a:rPr lang="en-US" sz="1600" i="1" dirty="0" smtClean="0">
                <a:solidFill>
                  <a:srgbClr val="C00000"/>
                </a:solidFill>
                <a:latin typeface="Arial" pitchFamily="34" charset="0"/>
                <a:ea typeface="Arial" pitchFamily="34" charset="0"/>
                <a:cs typeface="Times New Roman" pitchFamily="18" charset="0"/>
              </a:rPr>
              <a:t> syringes</a:t>
            </a:r>
            <a:endParaRPr lang="en-US" sz="1600" dirty="0">
              <a:solidFill>
                <a:srgbClr val="C00000"/>
              </a:solidFill>
            </a:endParaRPr>
          </a:p>
        </p:txBody>
      </p:sp>
      <p:pic>
        <p:nvPicPr>
          <p:cNvPr id="4"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228601" y="0"/>
            <a:ext cx="1066800" cy="653143"/>
          </a:xfrm>
          <a:prstGeom prst="rect">
            <a:avLst/>
          </a:prstGeom>
          <a:noFill/>
        </p:spPr>
      </p:pic>
      <p:sp>
        <p:nvSpPr>
          <p:cNvPr id="11" name="TextBox 10"/>
          <p:cNvSpPr txBox="1"/>
          <p:nvPr/>
        </p:nvSpPr>
        <p:spPr>
          <a:xfrm>
            <a:off x="838200" y="1524000"/>
            <a:ext cx="8153400" cy="5078313"/>
          </a:xfrm>
          <a:prstGeom prst="rect">
            <a:avLst/>
          </a:prstGeom>
          <a:noFill/>
        </p:spPr>
        <p:txBody>
          <a:bodyPr wrap="square" rtlCol="0">
            <a:spAutoFit/>
          </a:bodyPr>
          <a:lstStyle/>
          <a:p>
            <a:pPr lvl="0" eaLnBrk="0" hangingPunct="0"/>
            <a:r>
              <a:rPr lang="en-US" sz="1400" b="1" dirty="0" smtClean="0">
                <a:solidFill>
                  <a:srgbClr val="C00000"/>
                </a:solidFill>
                <a:latin typeface="Arial" pitchFamily="34" charset="0"/>
                <a:ea typeface="Arial" pitchFamily="34" charset="0"/>
                <a:cs typeface="Times New Roman" pitchFamily="18" charset="0"/>
              </a:rPr>
              <a:t>	</a:t>
            </a:r>
            <a:r>
              <a:rPr lang="en-US" sz="1600" b="1" dirty="0" smtClean="0">
                <a:solidFill>
                  <a:srgbClr val="C00000"/>
                </a:solidFill>
                <a:latin typeface="Arial" pitchFamily="34" charset="0"/>
                <a:ea typeface="Arial" pitchFamily="34" charset="0"/>
                <a:cs typeface="Times New Roman" pitchFamily="18" charset="0"/>
              </a:rPr>
              <a:t>TIPS</a:t>
            </a:r>
            <a:r>
              <a:rPr lang="en-US" sz="1600" dirty="0" smtClean="0">
                <a:solidFill>
                  <a:srgbClr val="C00000"/>
                </a:solidFill>
                <a:latin typeface="Arial" pitchFamily="34" charset="0"/>
                <a:ea typeface="Arial" pitchFamily="34" charset="0"/>
                <a:cs typeface="Times New Roman" pitchFamily="18" charset="0"/>
              </a:rPr>
              <a:t> – APPLICATOR</a:t>
            </a:r>
          </a:p>
          <a:p>
            <a:pPr lvl="0" eaLnBrk="0" hangingPunct="0"/>
            <a:r>
              <a:rPr lang="en-US" sz="1400" dirty="0" smtClean="0">
                <a:latin typeface="Arial" pitchFamily="34" charset="0"/>
                <a:ea typeface="Arial" pitchFamily="34" charset="0"/>
                <a:cs typeface="Times New Roman" pitchFamily="18" charset="0"/>
              </a:rPr>
              <a:t>A20N1	Automix tips, clear, w/ bendable 20-gauge metal cannula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20	</a:t>
            </a:r>
          </a:p>
          <a:p>
            <a:pPr lvl="0" eaLnBrk="0" hangingPunct="0"/>
            <a:r>
              <a:rPr lang="en-US" sz="1400" dirty="0" smtClean="0">
                <a:latin typeface="Arial" pitchFamily="34" charset="0"/>
                <a:ea typeface="Arial" pitchFamily="34" charset="0"/>
                <a:cs typeface="Times New Roman" pitchFamily="18" charset="0"/>
              </a:rPr>
              <a:t>A50N1	Automix tips, clear, w/ bendable 20-gauge metal cannula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50	</a:t>
            </a:r>
          </a:p>
          <a:p>
            <a:pPr lvl="0" eaLnBrk="0" hangingPunct="0"/>
            <a:r>
              <a:rPr lang="en-US" sz="1400" dirty="0" smtClean="0">
                <a:latin typeface="Arial" pitchFamily="34" charset="0"/>
                <a:ea typeface="Arial" pitchFamily="34" charset="0"/>
                <a:cs typeface="Times New Roman" pitchFamily="18" charset="0"/>
              </a:rPr>
              <a:t>	</a:t>
            </a:r>
            <a:r>
              <a:rPr lang="en-US" sz="1400" i="1" dirty="0" smtClean="0">
                <a:latin typeface="Arial" pitchFamily="34" charset="0"/>
                <a:ea typeface="Arial" pitchFamily="34" charset="0"/>
                <a:cs typeface="Times New Roman" pitchFamily="18" charset="0"/>
              </a:rPr>
              <a:t>Supplied with ACTIVA </a:t>
            </a:r>
            <a:r>
              <a:rPr lang="en-US" sz="1400" i="1" dirty="0" err="1" smtClean="0">
                <a:latin typeface="Arial" pitchFamily="34" charset="0"/>
                <a:ea typeface="Arial" pitchFamily="34" charset="0"/>
                <a:cs typeface="Times New Roman" pitchFamily="18" charset="0"/>
              </a:rPr>
              <a:t>BioACTIVE</a:t>
            </a:r>
            <a:r>
              <a:rPr lang="en-US" sz="1400" i="1" dirty="0" smtClean="0">
                <a:latin typeface="Arial" pitchFamily="34" charset="0"/>
                <a:ea typeface="Arial" pitchFamily="34" charset="0"/>
                <a:cs typeface="Times New Roman" pitchFamily="18" charset="0"/>
              </a:rPr>
              <a:t>-BASE/LINER and RESTORATIVE</a:t>
            </a:r>
          </a:p>
          <a:p>
            <a:pPr lvl="0" eaLnBrk="0" hangingPunct="0"/>
            <a:r>
              <a:rPr lang="en-US" sz="1400" i="1" dirty="0" smtClean="0">
                <a:latin typeface="Arial" pitchFamily="34" charset="0"/>
                <a:ea typeface="Arial" pitchFamily="34" charset="0"/>
                <a:cs typeface="Times New Roman" pitchFamily="18" charset="0"/>
              </a:rPr>
              <a:t>	For use with 2.5mL, 5mL and 10mL 1:1 </a:t>
            </a:r>
            <a:r>
              <a:rPr lang="en-US" sz="1400" i="1" dirty="0" err="1" smtClean="0">
                <a:latin typeface="Arial" pitchFamily="34" charset="0"/>
                <a:ea typeface="Arial" pitchFamily="34" charset="0"/>
                <a:cs typeface="Times New Roman" pitchFamily="18" charset="0"/>
              </a:rPr>
              <a:t>automix</a:t>
            </a:r>
            <a:r>
              <a:rPr lang="en-US" sz="1400" i="1" dirty="0" smtClean="0">
                <a:latin typeface="Arial" pitchFamily="34" charset="0"/>
                <a:ea typeface="Arial" pitchFamily="34" charset="0"/>
                <a:cs typeface="Times New Roman" pitchFamily="18" charset="0"/>
              </a:rPr>
              <a:t> syringes</a:t>
            </a:r>
          </a:p>
          <a:p>
            <a:pPr lvl="0" eaLnBrk="0" hangingPunct="0"/>
            <a:endParaRPr lang="en-US" sz="1400" dirty="0" smtClean="0">
              <a:latin typeface="Arial" pitchFamily="34" charset="0"/>
              <a:ea typeface="Arial" pitchFamily="34" charset="0"/>
              <a:cs typeface="Times New Roman" pitchFamily="18" charset="0"/>
            </a:endParaRPr>
          </a:p>
          <a:p>
            <a:pPr lvl="0" eaLnBrk="0" hangingPunct="0"/>
            <a:r>
              <a:rPr lang="en-US" sz="1400" dirty="0" smtClean="0">
                <a:latin typeface="Arial" pitchFamily="34" charset="0"/>
                <a:ea typeface="Arial" pitchFamily="34" charset="0"/>
                <a:cs typeface="Times New Roman" pitchFamily="18" charset="0"/>
              </a:rPr>
              <a:t>AD20T	Automix Tips, clear, + short intra oral tips (IOT)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20			</a:t>
            </a:r>
            <a:endParaRPr lang="en-US" sz="1400" dirty="0" smtClean="0">
              <a:latin typeface="Arial" pitchFamily="34" charset="0"/>
            </a:endParaRPr>
          </a:p>
          <a:p>
            <a:pPr lvl="0" eaLnBrk="0" hangingPunct="0"/>
            <a:r>
              <a:rPr lang="en-US" sz="1400" dirty="0" smtClean="0">
                <a:latin typeface="Arial" pitchFamily="34" charset="0"/>
                <a:ea typeface="Arial" pitchFamily="34" charset="0"/>
                <a:cs typeface="Times New Roman" pitchFamily="18" charset="0"/>
              </a:rPr>
              <a:t>AD50T	Automix Tips, clear, + short intra-oral tips (IOT)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50		</a:t>
            </a:r>
            <a:endParaRPr lang="en-US" sz="1400" dirty="0" smtClean="0">
              <a:latin typeface="Arial" pitchFamily="34" charset="0"/>
            </a:endParaRPr>
          </a:p>
          <a:p>
            <a:pPr lvl="0" eaLnBrk="0" hangingPunct="0"/>
            <a:r>
              <a:rPr lang="en-US" sz="1400" dirty="0" smtClean="0">
                <a:latin typeface="Arial" pitchFamily="34" charset="0"/>
                <a:ea typeface="Arial" pitchFamily="34" charset="0"/>
                <a:cs typeface="Times New Roman" pitchFamily="18" charset="0"/>
              </a:rPr>
              <a:t>	</a:t>
            </a:r>
            <a:r>
              <a:rPr lang="en-US" sz="1400" i="1" dirty="0" smtClean="0">
                <a:latin typeface="Arial" pitchFamily="34" charset="0"/>
                <a:ea typeface="Arial" pitchFamily="34" charset="0"/>
                <a:cs typeface="Times New Roman" pitchFamily="18" charset="0"/>
              </a:rPr>
              <a:t>Supplied with ACTIVA </a:t>
            </a:r>
            <a:r>
              <a:rPr lang="en-US" sz="1400" i="1" dirty="0" err="1" smtClean="0">
                <a:latin typeface="Arial" pitchFamily="34" charset="0"/>
                <a:ea typeface="Arial" pitchFamily="34" charset="0"/>
                <a:cs typeface="Times New Roman" pitchFamily="18" charset="0"/>
              </a:rPr>
              <a:t>BioACTIVE</a:t>
            </a:r>
            <a:r>
              <a:rPr lang="en-US" sz="1400" i="1" dirty="0" smtClean="0">
                <a:latin typeface="Arial" pitchFamily="34" charset="0"/>
                <a:ea typeface="Arial" pitchFamily="34" charset="0"/>
                <a:cs typeface="Times New Roman" pitchFamily="18" charset="0"/>
              </a:rPr>
              <a:t>-RESTORATIVE </a:t>
            </a:r>
          </a:p>
          <a:p>
            <a:pPr lvl="0" eaLnBrk="0" hangingPunct="0"/>
            <a:r>
              <a:rPr lang="en-US" sz="1400" i="1" dirty="0" smtClean="0">
                <a:latin typeface="Arial" pitchFamily="34" charset="0"/>
                <a:ea typeface="Arial" pitchFamily="34" charset="0"/>
                <a:cs typeface="Times New Roman" pitchFamily="18" charset="0"/>
              </a:rPr>
              <a:t>	For use with 2.5mL, 5mL and 10mL 1:1 </a:t>
            </a:r>
            <a:r>
              <a:rPr lang="en-US" sz="1400" i="1" dirty="0" err="1" smtClean="0">
                <a:latin typeface="Arial" pitchFamily="34" charset="0"/>
                <a:ea typeface="Arial" pitchFamily="34" charset="0"/>
                <a:cs typeface="Times New Roman" pitchFamily="18" charset="0"/>
              </a:rPr>
              <a:t>automix</a:t>
            </a:r>
            <a:r>
              <a:rPr lang="en-US" sz="1400" i="1" dirty="0" smtClean="0">
                <a:latin typeface="Arial" pitchFamily="34" charset="0"/>
                <a:ea typeface="Arial" pitchFamily="34" charset="0"/>
                <a:cs typeface="Times New Roman" pitchFamily="18" charset="0"/>
              </a:rPr>
              <a:t> syringes</a:t>
            </a:r>
          </a:p>
          <a:p>
            <a:pPr lvl="0" eaLnBrk="0" hangingPunct="0"/>
            <a:endParaRPr lang="en-US" sz="1400" i="1" dirty="0" smtClean="0">
              <a:latin typeface="Arial" pitchFamily="34" charset="0"/>
              <a:ea typeface="Arial" pitchFamily="34" charset="0"/>
              <a:cs typeface="Times New Roman" pitchFamily="18" charset="0"/>
            </a:endParaRPr>
          </a:p>
          <a:p>
            <a:pPr lvl="0" eaLnBrk="0" hangingPunct="0"/>
            <a:r>
              <a:rPr lang="en-US" sz="1400" dirty="0" smtClean="0">
                <a:latin typeface="Arial" pitchFamily="34" charset="0"/>
                <a:ea typeface="Arial" pitchFamily="34" charset="0"/>
                <a:cs typeface="Times New Roman" pitchFamily="18" charset="0"/>
              </a:rPr>
              <a:t>AD20R	Automix Tips, clear, + long, narrow intra oral tips (IOR)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20	</a:t>
            </a:r>
          </a:p>
          <a:p>
            <a:pPr lvl="0" eaLnBrk="0" hangingPunct="0"/>
            <a:r>
              <a:rPr lang="en-US" sz="1400" dirty="0" smtClean="0">
                <a:latin typeface="Arial" pitchFamily="34" charset="0"/>
                <a:ea typeface="Arial" pitchFamily="34" charset="0"/>
                <a:cs typeface="Times New Roman" pitchFamily="18" charset="0"/>
              </a:rPr>
              <a:t>AD50R	Automix Tips, clear, + long, narrow intra oral tips (IOR)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50		</a:t>
            </a:r>
          </a:p>
          <a:p>
            <a:pPr lvl="0" eaLnBrk="0" hangingPunct="0"/>
            <a:r>
              <a:rPr lang="en-US" sz="1400" i="1" dirty="0" smtClean="0">
                <a:latin typeface="Arial" pitchFamily="34" charset="0"/>
                <a:ea typeface="Arial" pitchFamily="34" charset="0"/>
                <a:cs typeface="Times New Roman" pitchFamily="18" charset="0"/>
              </a:rPr>
              <a:t>	For use with 2.5mL, 5mL and 10mL 1:1 </a:t>
            </a:r>
            <a:r>
              <a:rPr lang="en-US" sz="1400" i="1" dirty="0" err="1" smtClean="0">
                <a:latin typeface="Arial" pitchFamily="34" charset="0"/>
                <a:ea typeface="Arial" pitchFamily="34" charset="0"/>
                <a:cs typeface="Times New Roman" pitchFamily="18" charset="0"/>
              </a:rPr>
              <a:t>automix</a:t>
            </a:r>
            <a:r>
              <a:rPr lang="en-US" sz="1400" i="1" dirty="0" smtClean="0">
                <a:latin typeface="Arial" pitchFamily="34" charset="0"/>
                <a:ea typeface="Arial" pitchFamily="34" charset="0"/>
                <a:cs typeface="Times New Roman" pitchFamily="18" charset="0"/>
              </a:rPr>
              <a:t> syringes </a:t>
            </a:r>
          </a:p>
          <a:p>
            <a:pPr lvl="0" eaLnBrk="0" hangingPunct="0"/>
            <a:endParaRPr lang="en-US" sz="1400" i="1" dirty="0" smtClean="0">
              <a:latin typeface="Arial" pitchFamily="34" charset="0"/>
              <a:ea typeface="Arial" pitchFamily="34" charset="0"/>
              <a:cs typeface="Times New Roman" pitchFamily="18" charset="0"/>
            </a:endParaRPr>
          </a:p>
          <a:p>
            <a:pPr lvl="0" eaLnBrk="0" hangingPunct="0"/>
            <a:r>
              <a:rPr lang="en-US" sz="1400" dirty="0" smtClean="0">
                <a:latin typeface="Arial" pitchFamily="34" charset="0"/>
                <a:ea typeface="Arial" pitchFamily="34" charset="0"/>
                <a:cs typeface="Times New Roman" pitchFamily="18" charset="0"/>
              </a:rPr>
              <a:t>AS20	Automix Tips, clear, straight, tapered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20			</a:t>
            </a:r>
            <a:endParaRPr lang="en-US" sz="1400" dirty="0" smtClean="0">
              <a:latin typeface="Arial" pitchFamily="34" charset="0"/>
            </a:endParaRPr>
          </a:p>
          <a:p>
            <a:pPr lvl="0" eaLnBrk="0" hangingPunct="0"/>
            <a:r>
              <a:rPr lang="en-US" sz="1400" dirty="0" smtClean="0">
                <a:latin typeface="Arial" pitchFamily="34" charset="0"/>
                <a:ea typeface="Arial" pitchFamily="34" charset="0"/>
                <a:cs typeface="Times New Roman" pitchFamily="18" charset="0"/>
              </a:rPr>
              <a:t>AS50	Automix Tips, clear, straight, tapered – </a:t>
            </a:r>
            <a:r>
              <a:rPr lang="en-US" sz="1400" dirty="0" err="1" smtClean="0">
                <a:latin typeface="Arial" pitchFamily="34" charset="0"/>
                <a:ea typeface="Arial" pitchFamily="34" charset="0"/>
                <a:cs typeface="Times New Roman" pitchFamily="18" charset="0"/>
              </a:rPr>
              <a:t>pkg</a:t>
            </a:r>
            <a:r>
              <a:rPr lang="en-US" sz="1400" dirty="0" smtClean="0">
                <a:latin typeface="Arial" pitchFamily="34" charset="0"/>
                <a:ea typeface="Arial" pitchFamily="34" charset="0"/>
                <a:cs typeface="Times New Roman" pitchFamily="18" charset="0"/>
              </a:rPr>
              <a:t> of 50			</a:t>
            </a:r>
            <a:endParaRPr lang="en-US" sz="1400" dirty="0" smtClean="0">
              <a:latin typeface="Arial" pitchFamily="34" charset="0"/>
            </a:endParaRPr>
          </a:p>
          <a:p>
            <a:pPr lvl="0" eaLnBrk="0" hangingPunct="0"/>
            <a:r>
              <a:rPr lang="en-US" sz="1400" dirty="0" smtClean="0">
                <a:latin typeface="Arial" pitchFamily="34" charset="0"/>
                <a:ea typeface="Arial" pitchFamily="34" charset="0"/>
                <a:cs typeface="Times New Roman" pitchFamily="18" charset="0"/>
              </a:rPr>
              <a:t>	</a:t>
            </a:r>
            <a:r>
              <a:rPr lang="en-US" sz="1400" i="1" dirty="0" smtClean="0">
                <a:latin typeface="Arial" pitchFamily="34" charset="0"/>
                <a:ea typeface="Arial" pitchFamily="34" charset="0"/>
                <a:cs typeface="Times New Roman" pitchFamily="18" charset="0"/>
              </a:rPr>
              <a:t>For use with 2.5mL, 5mL and 10mL 1:1 </a:t>
            </a:r>
            <a:r>
              <a:rPr lang="en-US" sz="1400" i="1" dirty="0" err="1" smtClean="0">
                <a:latin typeface="Arial" pitchFamily="34" charset="0"/>
                <a:ea typeface="Arial" pitchFamily="34" charset="0"/>
                <a:cs typeface="Times New Roman" pitchFamily="18" charset="0"/>
              </a:rPr>
              <a:t>automix</a:t>
            </a:r>
            <a:r>
              <a:rPr lang="en-US" sz="1400" i="1" dirty="0" smtClean="0">
                <a:latin typeface="Arial" pitchFamily="34" charset="0"/>
                <a:ea typeface="Arial" pitchFamily="34" charset="0"/>
                <a:cs typeface="Times New Roman" pitchFamily="18" charset="0"/>
              </a:rPr>
              <a:t> syringes </a:t>
            </a:r>
          </a:p>
          <a:p>
            <a:pPr lvl="0" eaLnBrk="0" hangingPunct="0"/>
            <a:endParaRPr lang="en-US" sz="1400" i="1" dirty="0" smtClean="0">
              <a:latin typeface="Arial" pitchFamily="34" charset="0"/>
              <a:ea typeface="Arial" pitchFamily="34" charset="0"/>
              <a:cs typeface="Times New Roman" pitchFamily="18" charset="0"/>
            </a:endParaRPr>
          </a:p>
          <a:p>
            <a:endParaRPr lang="en-US" sz="1400" dirty="0" smtClean="0">
              <a:solidFill>
                <a:srgbClr val="C00000"/>
              </a:solidFill>
              <a:latin typeface="Arial" pitchFamily="34" charset="0"/>
              <a:ea typeface="Arial" pitchFamily="34" charset="0"/>
              <a:cs typeface="Times New Roman" pitchFamily="18" charset="0"/>
            </a:endParaRPr>
          </a:p>
          <a:p>
            <a:endParaRPr lang="en-US" sz="1400" dirty="0" smtClean="0">
              <a:solidFill>
                <a:srgbClr val="C00000"/>
              </a:solidFill>
              <a:latin typeface="Arial" pitchFamily="34" charset="0"/>
              <a:ea typeface="Arial" pitchFamily="34" charset="0"/>
              <a:cs typeface="Times New Roman" pitchFamily="18" charset="0"/>
            </a:endParaRPr>
          </a:p>
          <a:p>
            <a:endParaRPr lang="en-US" sz="1400" dirty="0" smtClean="0">
              <a:solidFill>
                <a:srgbClr val="C00000"/>
              </a:solidFill>
              <a:latin typeface="Arial" pitchFamily="34" charset="0"/>
              <a:ea typeface="Arial" pitchFamily="34" charset="0"/>
              <a:cs typeface="Times New Roman" pitchFamily="18" charset="0"/>
            </a:endParaRPr>
          </a:p>
          <a:p>
            <a:endParaRPr lang="en-US" sz="1400" dirty="0"/>
          </a:p>
        </p:txBody>
      </p:sp>
      <p:pic>
        <p:nvPicPr>
          <p:cNvPr id="3074" name="Picture 2" descr="U:\Fred\Activa\Chart elements\Acitiva_Mix Tips_IOR.tif"/>
          <p:cNvPicPr>
            <a:picLocks noChangeAspect="1" noChangeArrowheads="1"/>
          </p:cNvPicPr>
          <p:nvPr/>
        </p:nvPicPr>
        <p:blipFill>
          <a:blip r:embed="rId3"/>
          <a:srcRect l="11818" t="15333" r="50000" b="42540"/>
          <a:stretch>
            <a:fillRect/>
          </a:stretch>
        </p:blipFill>
        <p:spPr bwMode="auto">
          <a:xfrm>
            <a:off x="7848600" y="3907970"/>
            <a:ext cx="914400" cy="740229"/>
          </a:xfrm>
          <a:prstGeom prst="rect">
            <a:avLst/>
          </a:prstGeom>
          <a:noFill/>
        </p:spPr>
      </p:pic>
      <p:pic>
        <p:nvPicPr>
          <p:cNvPr id="3075" name="Picture 3" descr="U:\Fred\Activa\Chart elements\Acitiva_Mix Tips_IOT.tif"/>
          <p:cNvPicPr>
            <a:picLocks noChangeAspect="1" noChangeArrowheads="1"/>
          </p:cNvPicPr>
          <p:nvPr/>
        </p:nvPicPr>
        <p:blipFill>
          <a:blip r:embed="rId4"/>
          <a:srcRect l="11477" r="15329" b="36338"/>
          <a:stretch>
            <a:fillRect/>
          </a:stretch>
        </p:blipFill>
        <p:spPr bwMode="auto">
          <a:xfrm>
            <a:off x="7924800" y="2888499"/>
            <a:ext cx="838200" cy="616701"/>
          </a:xfrm>
          <a:prstGeom prst="rect">
            <a:avLst/>
          </a:prstGeom>
          <a:noFill/>
        </p:spPr>
      </p:pic>
      <p:pic>
        <p:nvPicPr>
          <p:cNvPr id="3076" name="Picture 4" descr="U:\Fred\Activa\Chart elements\Acitiva_Mix Tips_metal.tif"/>
          <p:cNvPicPr>
            <a:picLocks noChangeAspect="1" noChangeArrowheads="1"/>
          </p:cNvPicPr>
          <p:nvPr/>
        </p:nvPicPr>
        <p:blipFill>
          <a:blip r:embed="rId5"/>
          <a:srcRect l="22727" t="17811" r="35455" b="49974"/>
          <a:stretch>
            <a:fillRect/>
          </a:stretch>
        </p:blipFill>
        <p:spPr bwMode="auto">
          <a:xfrm>
            <a:off x="7819292" y="1828800"/>
            <a:ext cx="943708" cy="533400"/>
          </a:xfrm>
          <a:prstGeom prst="rect">
            <a:avLst/>
          </a:prstGeom>
          <a:noFill/>
        </p:spPr>
      </p:pic>
      <p:pic>
        <p:nvPicPr>
          <p:cNvPr id="3077" name="Picture 5" descr="U:\Fred\Activa\Chart elements\Acitiva_Mix Tips_straight.tif"/>
          <p:cNvPicPr>
            <a:picLocks noChangeAspect="1" noChangeArrowheads="1"/>
          </p:cNvPicPr>
          <p:nvPr/>
        </p:nvPicPr>
        <p:blipFill>
          <a:blip r:embed="rId6"/>
          <a:srcRect l="26363" t="17811" r="35455" b="57408"/>
          <a:stretch>
            <a:fillRect/>
          </a:stretch>
        </p:blipFill>
        <p:spPr bwMode="auto">
          <a:xfrm>
            <a:off x="7848600" y="4746171"/>
            <a:ext cx="914400" cy="435429"/>
          </a:xfrm>
          <a:prstGeom prst="rect">
            <a:avLst/>
          </a:prstGeom>
          <a:noFill/>
        </p:spPr>
      </p:pic>
      <p:sp>
        <p:nvSpPr>
          <p:cNvPr id="2" name="TextBox 1"/>
          <p:cNvSpPr txBox="1"/>
          <p:nvPr/>
        </p:nvSpPr>
        <p:spPr>
          <a:xfrm>
            <a:off x="6553200" y="5943600"/>
            <a:ext cx="2119491" cy="523220"/>
          </a:xfrm>
          <a:prstGeom prst="rect">
            <a:avLst/>
          </a:prstGeom>
          <a:noFill/>
        </p:spPr>
        <p:txBody>
          <a:bodyPr wrap="none" rtlCol="0">
            <a:spAutoFit/>
          </a:bodyPr>
          <a:lstStyle/>
          <a:p>
            <a:r>
              <a:rPr lang="en-US" sz="2800" b="1" i="1" dirty="0" smtClean="0">
                <a:solidFill>
                  <a:schemeClr val="tx2"/>
                </a:solidFill>
              </a:rPr>
              <a:t>PULPDENT</a:t>
            </a:r>
            <a:endParaRPr lang="en-US" sz="2800" b="1" i="1" dirty="0">
              <a:solidFill>
                <a:schemeClr val="tx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ctiva-spenser with syringe  tip_lo-Rez_B.jpg"/>
          <p:cNvPicPr>
            <a:picLocks noChangeAspect="1"/>
          </p:cNvPicPr>
          <p:nvPr/>
        </p:nvPicPr>
        <p:blipFill>
          <a:blip r:embed="rId2" cstate="print"/>
          <a:srcRect t="16667" b="6667"/>
          <a:stretch>
            <a:fillRect/>
          </a:stretch>
        </p:blipFill>
        <p:spPr>
          <a:xfrm flipH="1">
            <a:off x="609600" y="1905000"/>
            <a:ext cx="2286000" cy="1402080"/>
          </a:xfrm>
          <a:prstGeom prst="rect">
            <a:avLst/>
          </a:prstGeom>
        </p:spPr>
      </p:pic>
      <p:pic>
        <p:nvPicPr>
          <p:cNvPr id="124932" name="Picture 4" descr="C:\DOCUME~1\FBerk\LOCALS~1\Temp\jZip\jZip3A1AC\jZip1392\ACTIVA.R_white back.jpg"/>
          <p:cNvPicPr>
            <a:picLocks noChangeAspect="1" noChangeArrowheads="1"/>
          </p:cNvPicPr>
          <p:nvPr/>
        </p:nvPicPr>
        <p:blipFill>
          <a:blip r:embed="rId3"/>
          <a:srcRect l="4348" t="9602" r="2899" b="16998"/>
          <a:stretch>
            <a:fillRect/>
          </a:stretch>
        </p:blipFill>
        <p:spPr bwMode="auto">
          <a:xfrm>
            <a:off x="1981200" y="2534841"/>
            <a:ext cx="4038600" cy="1198959"/>
          </a:xfrm>
          <a:prstGeom prst="rect">
            <a:avLst/>
          </a:prstGeom>
          <a:noFill/>
        </p:spPr>
      </p:pic>
      <p:sp>
        <p:nvSpPr>
          <p:cNvPr id="8" name="TextBox 7"/>
          <p:cNvSpPr txBox="1"/>
          <p:nvPr/>
        </p:nvSpPr>
        <p:spPr>
          <a:xfrm>
            <a:off x="6553200" y="5943600"/>
            <a:ext cx="2100255" cy="523220"/>
          </a:xfrm>
          <a:prstGeom prst="rect">
            <a:avLst/>
          </a:prstGeom>
          <a:noFill/>
        </p:spPr>
        <p:txBody>
          <a:bodyPr wrap="none" rtlCol="0">
            <a:spAutoFit/>
          </a:bodyPr>
          <a:lstStyle/>
          <a:p>
            <a:r>
              <a:rPr lang="en-US" sz="2800" b="1" i="1" dirty="0" smtClean="0">
                <a:solidFill>
                  <a:srgbClr val="002060"/>
                </a:solidFill>
              </a:rPr>
              <a:t>PULPDENT</a:t>
            </a:r>
            <a:endParaRPr lang="en-US" sz="2800" b="1" i="1" dirty="0">
              <a:solidFill>
                <a:srgbClr val="002060"/>
              </a:solidFill>
            </a:endParaRPr>
          </a:p>
        </p:txBody>
      </p:sp>
      <p:pic>
        <p:nvPicPr>
          <p:cNvPr id="9" name="Picture 8" descr="Acitiva_Base-Line_with N1 Tip_Bent_Hi-Rez.jpg"/>
          <p:cNvPicPr>
            <a:picLocks noChangeAspect="1"/>
          </p:cNvPicPr>
          <p:nvPr/>
        </p:nvPicPr>
        <p:blipFill>
          <a:blip r:embed="rId4" cstate="print"/>
          <a:srcRect t="4110" r="3015" b="8309"/>
          <a:stretch>
            <a:fillRect/>
          </a:stretch>
        </p:blipFill>
        <p:spPr>
          <a:xfrm rot="2375527">
            <a:off x="2644294" y="4555842"/>
            <a:ext cx="2339870" cy="983550"/>
          </a:xfrm>
          <a:prstGeom prst="rect">
            <a:avLst/>
          </a:prstGeom>
        </p:spPr>
      </p:pic>
      <p:sp>
        <p:nvSpPr>
          <p:cNvPr id="10" name="TextBox 9"/>
          <p:cNvSpPr txBox="1"/>
          <p:nvPr/>
        </p:nvSpPr>
        <p:spPr>
          <a:xfrm>
            <a:off x="1456474" y="685800"/>
            <a:ext cx="4487126" cy="1077218"/>
          </a:xfrm>
          <a:prstGeom prst="rect">
            <a:avLst/>
          </a:prstGeom>
          <a:noFill/>
        </p:spPr>
        <p:txBody>
          <a:bodyPr wrap="none" rtlCol="0">
            <a:spAutoFit/>
          </a:bodyPr>
          <a:lstStyle/>
          <a:p>
            <a:r>
              <a:rPr lang="en-US" sz="3200" dirty="0" smtClean="0">
                <a:solidFill>
                  <a:srgbClr val="C00000"/>
                </a:solidFill>
                <a:latin typeface="Myriad Pro Light" pitchFamily="34" charset="0"/>
              </a:rPr>
              <a:t>The Future of Dentistry </a:t>
            </a:r>
          </a:p>
          <a:p>
            <a:r>
              <a:rPr lang="en-US" sz="3200" dirty="0" smtClean="0">
                <a:solidFill>
                  <a:srgbClr val="C00000"/>
                </a:solidFill>
                <a:latin typeface="Myriad Pro Light" pitchFamily="34" charset="0"/>
              </a:rPr>
              <a:t>Now in Your Hands</a:t>
            </a:r>
            <a:endParaRPr lang="en-US" sz="3200" dirty="0">
              <a:solidFill>
                <a:srgbClr val="C00000"/>
              </a:solidFill>
              <a:latin typeface="Myriad Pro Light" pitchFamily="34" charset="0"/>
            </a:endParaRPr>
          </a:p>
        </p:txBody>
      </p:sp>
      <p:pic>
        <p:nvPicPr>
          <p:cNvPr id="11" name="Picture 10"/>
          <p:cNvPicPr/>
          <p:nvPr/>
        </p:nvPicPr>
        <p:blipFill rotWithShape="1">
          <a:blip r:embed="rId5"/>
          <a:srcRect l="9918" r="11380"/>
          <a:stretch/>
        </p:blipFill>
        <p:spPr bwMode="auto">
          <a:xfrm>
            <a:off x="5914292" y="381000"/>
            <a:ext cx="3229708" cy="4876800"/>
          </a:xfrm>
          <a:prstGeom prst="rect">
            <a:avLst/>
          </a:prstGeom>
          <a:noFill/>
          <a:ln w="9525">
            <a:noFill/>
            <a:miter lim="800000"/>
            <a:headEnd/>
            <a:tailEnd/>
          </a:ln>
        </p:spPr>
      </p:pic>
      <p:pic>
        <p:nvPicPr>
          <p:cNvPr id="124930" name="Picture 2" descr="C:\DOCUME~1\FBerk\LOCALS~1\Temp\jZip\jZip3A1AC\jZip3A18D\ACTIVA.BL_white back.jpg"/>
          <p:cNvPicPr>
            <a:picLocks noChangeAspect="1" noChangeArrowheads="1"/>
          </p:cNvPicPr>
          <p:nvPr/>
        </p:nvPicPr>
        <p:blipFill>
          <a:blip r:embed="rId6"/>
          <a:srcRect/>
          <a:stretch>
            <a:fillRect/>
          </a:stretch>
        </p:blipFill>
        <p:spPr bwMode="auto">
          <a:xfrm>
            <a:off x="685800" y="3581400"/>
            <a:ext cx="3810000" cy="111459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3657600" y="152400"/>
            <a:ext cx="1828800" cy="1119674"/>
          </a:xfrm>
          <a:prstGeom prst="rect">
            <a:avLst/>
          </a:prstGeom>
          <a:noFill/>
        </p:spPr>
      </p:pic>
      <p:sp>
        <p:nvSpPr>
          <p:cNvPr id="3" name="TextBox 2"/>
          <p:cNvSpPr txBox="1"/>
          <p:nvPr/>
        </p:nvSpPr>
        <p:spPr>
          <a:xfrm>
            <a:off x="1295400" y="1447800"/>
            <a:ext cx="6629400" cy="1569660"/>
          </a:xfrm>
          <a:prstGeom prst="rect">
            <a:avLst/>
          </a:prstGeom>
          <a:noFill/>
        </p:spPr>
        <p:txBody>
          <a:bodyPr wrap="square" rtlCol="0">
            <a:spAutoFit/>
          </a:bodyPr>
          <a:lstStyle/>
          <a:p>
            <a:r>
              <a:rPr lang="en-US" sz="2400" b="1" dirty="0" smtClean="0">
                <a:solidFill>
                  <a:srgbClr val="C00000"/>
                </a:solidFill>
              </a:rPr>
              <a:t>ACTIVA</a:t>
            </a:r>
            <a:r>
              <a:rPr lang="en-US" sz="2400" dirty="0" smtClean="0">
                <a:solidFill>
                  <a:srgbClr val="C00000"/>
                </a:solidFill>
              </a:rPr>
              <a:t> chemically bonds and seals teeth against bacterial leakage, and the continuous diffusion of calcium, phosphate and fluoride ions provides long-term benefits for patients.</a:t>
            </a:r>
            <a:endParaRPr lang="en-US" sz="2400" dirty="0">
              <a:solidFill>
                <a:srgbClr val="C00000"/>
              </a:solidFill>
            </a:endParaRPr>
          </a:p>
        </p:txBody>
      </p:sp>
      <p:sp>
        <p:nvSpPr>
          <p:cNvPr id="10" name="Rectangle 9"/>
          <p:cNvSpPr/>
          <p:nvPr/>
        </p:nvSpPr>
        <p:spPr>
          <a:xfrm>
            <a:off x="6781800" y="5943600"/>
            <a:ext cx="1843774" cy="461665"/>
          </a:xfrm>
          <a:prstGeom prst="rect">
            <a:avLst/>
          </a:prstGeom>
        </p:spPr>
        <p:txBody>
          <a:bodyPr wrap="none">
            <a:spAutoFit/>
          </a:bodyPr>
          <a:lstStyle/>
          <a:p>
            <a:r>
              <a:rPr lang="en-US" sz="2400" b="1" i="1" dirty="0" smtClean="0">
                <a:solidFill>
                  <a:srgbClr val="002060"/>
                </a:solidFill>
              </a:rPr>
              <a:t>PULPDENT</a:t>
            </a:r>
            <a:endParaRPr lang="en-US" sz="2400" b="1" i="1" dirty="0">
              <a:solidFill>
                <a:srgbClr val="00206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124200"/>
            <a:ext cx="287655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3505200" y="381001"/>
            <a:ext cx="1905000" cy="1166328"/>
          </a:xfrm>
          <a:prstGeom prst="rect">
            <a:avLst/>
          </a:prstGeom>
          <a:noFill/>
        </p:spPr>
      </p:pic>
      <p:sp>
        <p:nvSpPr>
          <p:cNvPr id="6" name="TextBox 5"/>
          <p:cNvSpPr txBox="1"/>
          <p:nvPr/>
        </p:nvSpPr>
        <p:spPr>
          <a:xfrm>
            <a:off x="533400" y="2438400"/>
            <a:ext cx="8610600" cy="2677656"/>
          </a:xfrm>
          <a:prstGeom prst="rect">
            <a:avLst/>
          </a:prstGeom>
          <a:noFill/>
        </p:spPr>
        <p:txBody>
          <a:bodyPr wrap="square" rtlCol="0">
            <a:spAutoFit/>
          </a:bodyPr>
          <a:lstStyle/>
          <a:p>
            <a:pPr lvl="0">
              <a:buFont typeface="Arial" pitchFamily="34" charset="0"/>
              <a:buChar char="•"/>
            </a:pPr>
            <a:r>
              <a:rPr lang="en-US" sz="2400" dirty="0" smtClean="0">
                <a:solidFill>
                  <a:srgbClr val="C00000"/>
                </a:solidFill>
              </a:rPr>
              <a:t>  Strong and esthetic like composites</a:t>
            </a:r>
          </a:p>
          <a:p>
            <a:pPr lvl="0">
              <a:buFont typeface="Arial" pitchFamily="34" charset="0"/>
              <a:buChar char="•"/>
            </a:pPr>
            <a:r>
              <a:rPr lang="en-US" sz="2400" dirty="0" smtClean="0">
                <a:solidFill>
                  <a:srgbClr val="C00000"/>
                </a:solidFill>
              </a:rPr>
              <a:t>  Releases/recharges calcium, phosphate and</a:t>
            </a:r>
          </a:p>
          <a:p>
            <a:pPr lvl="0"/>
            <a:r>
              <a:rPr lang="en-US" sz="2400" dirty="0" smtClean="0">
                <a:solidFill>
                  <a:srgbClr val="C00000"/>
                </a:solidFill>
              </a:rPr>
              <a:t>	more fluoride than glass </a:t>
            </a:r>
            <a:r>
              <a:rPr lang="en-US" sz="2400" dirty="0" err="1" smtClean="0">
                <a:solidFill>
                  <a:srgbClr val="C00000"/>
                </a:solidFill>
              </a:rPr>
              <a:t>ionomers</a:t>
            </a:r>
            <a:endParaRPr lang="en-US" sz="2400" dirty="0" smtClean="0">
              <a:solidFill>
                <a:srgbClr val="C00000"/>
              </a:solidFill>
            </a:endParaRPr>
          </a:p>
          <a:p>
            <a:pPr lvl="0">
              <a:buFont typeface="Arial" pitchFamily="34" charset="0"/>
              <a:buChar char="•"/>
            </a:pPr>
            <a:r>
              <a:rPr lang="en-US" sz="2400" dirty="0" smtClean="0">
                <a:solidFill>
                  <a:srgbClr val="C00000"/>
                </a:solidFill>
              </a:rPr>
              <a:t>  Tough and resilient like dentin and enamel</a:t>
            </a:r>
          </a:p>
          <a:p>
            <a:pPr lvl="0">
              <a:buFont typeface="Arial" pitchFamily="34" charset="0"/>
              <a:buChar char="•"/>
            </a:pPr>
            <a:r>
              <a:rPr lang="en-US" sz="2400" dirty="0" smtClean="0">
                <a:solidFill>
                  <a:srgbClr val="C00000"/>
                </a:solidFill>
              </a:rPr>
              <a:t>  Chemically bonds - Seals teeth against bacterial leakage</a:t>
            </a:r>
          </a:p>
          <a:p>
            <a:pPr lvl="0">
              <a:buFont typeface="Arial" pitchFamily="34" charset="0"/>
              <a:buChar char="•"/>
            </a:pPr>
            <a:r>
              <a:rPr lang="en-US" sz="2400" dirty="0" smtClean="0">
                <a:solidFill>
                  <a:srgbClr val="C00000"/>
                </a:solidFill>
              </a:rPr>
              <a:t>  No sensitivity - Biocompatible</a:t>
            </a:r>
          </a:p>
          <a:p>
            <a:pPr lvl="0">
              <a:buFont typeface="Arial" pitchFamily="34" charset="0"/>
              <a:buChar char="•"/>
            </a:pPr>
            <a:r>
              <a:rPr lang="en-US" sz="2400" dirty="0" smtClean="0">
                <a:solidFill>
                  <a:srgbClr val="C00000"/>
                </a:solidFill>
              </a:rPr>
              <a:t>  Simplified technique - Easy handling and placement</a:t>
            </a:r>
          </a:p>
        </p:txBody>
      </p:sp>
      <p:sp>
        <p:nvSpPr>
          <p:cNvPr id="4" name="Rectangle 3"/>
          <p:cNvSpPr/>
          <p:nvPr/>
        </p:nvSpPr>
        <p:spPr>
          <a:xfrm>
            <a:off x="5943600" y="5562600"/>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5" name="TextBox 4"/>
          <p:cNvSpPr txBox="1"/>
          <p:nvPr/>
        </p:nvSpPr>
        <p:spPr>
          <a:xfrm>
            <a:off x="762000" y="1850648"/>
            <a:ext cx="7848600" cy="892552"/>
          </a:xfrm>
          <a:prstGeom prst="rect">
            <a:avLst/>
          </a:prstGeom>
          <a:noFill/>
        </p:spPr>
        <p:txBody>
          <a:bodyPr wrap="square" rtlCol="0">
            <a:spAutoFit/>
          </a:bodyPr>
          <a:lstStyle/>
          <a:p>
            <a:pPr algn="ctr"/>
            <a:r>
              <a:rPr lang="en-US" sz="2400" dirty="0" smtClean="0">
                <a:solidFill>
                  <a:srgbClr val="C00000"/>
                </a:solidFill>
              </a:rPr>
              <a:t>The Ultimate Dental Material - Mimics Natural Teeth</a:t>
            </a:r>
          </a:p>
          <a:p>
            <a:endParaRPr lang="en-US" sz="2800"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1600200"/>
            <a:ext cx="5257800" cy="1723549"/>
          </a:xfrm>
          <a:prstGeom prst="rect">
            <a:avLst/>
          </a:prstGeom>
          <a:noFill/>
        </p:spPr>
        <p:txBody>
          <a:bodyPr wrap="square" rtlCol="0">
            <a:spAutoFit/>
          </a:bodyPr>
          <a:lstStyle/>
          <a:p>
            <a:r>
              <a:rPr lang="en-US" sz="2400" b="1" dirty="0" smtClean="0">
                <a:solidFill>
                  <a:srgbClr val="C00000"/>
                </a:solidFill>
              </a:rPr>
              <a:t>Three key components:</a:t>
            </a:r>
          </a:p>
          <a:p>
            <a:endParaRPr lang="en-US" sz="1000" dirty="0" smtClean="0">
              <a:solidFill>
                <a:srgbClr val="C00000"/>
              </a:solidFill>
            </a:endParaRPr>
          </a:p>
          <a:p>
            <a:pPr marL="971550" lvl="1" indent="-514350">
              <a:buFont typeface="+mj-lt"/>
              <a:buAutoNum type="arabicPeriod"/>
            </a:pPr>
            <a:r>
              <a:rPr lang="en-US" sz="2400" dirty="0" smtClean="0">
                <a:solidFill>
                  <a:srgbClr val="C00000"/>
                </a:solidFill>
              </a:rPr>
              <a:t>Patented bioactive ionic resin</a:t>
            </a:r>
          </a:p>
          <a:p>
            <a:pPr marL="971550" lvl="1" indent="-514350">
              <a:buFont typeface="+mj-lt"/>
              <a:buAutoNum type="arabicPeriod"/>
            </a:pPr>
            <a:r>
              <a:rPr lang="en-US" sz="2400" dirty="0" smtClean="0">
                <a:solidFill>
                  <a:srgbClr val="C00000"/>
                </a:solidFill>
              </a:rPr>
              <a:t>Patented rubberized resin</a:t>
            </a:r>
          </a:p>
          <a:p>
            <a:pPr marL="971550" lvl="1" indent="-514350">
              <a:buFont typeface="+mj-lt"/>
              <a:buAutoNum type="arabicPeriod"/>
            </a:pPr>
            <a:r>
              <a:rPr lang="en-US" sz="2400" dirty="0" smtClean="0">
                <a:solidFill>
                  <a:srgbClr val="C00000"/>
                </a:solidFill>
              </a:rPr>
              <a:t>Bioactive </a:t>
            </a:r>
            <a:r>
              <a:rPr lang="en-US" sz="2400" dirty="0" err="1" smtClean="0">
                <a:solidFill>
                  <a:srgbClr val="C00000"/>
                </a:solidFill>
              </a:rPr>
              <a:t>ionomer</a:t>
            </a:r>
            <a:r>
              <a:rPr lang="en-US" sz="2400" dirty="0" smtClean="0">
                <a:solidFill>
                  <a:srgbClr val="C00000"/>
                </a:solidFill>
              </a:rPr>
              <a:t> glass</a:t>
            </a:r>
          </a:p>
        </p:txBody>
      </p:sp>
      <p:pic>
        <p:nvPicPr>
          <p:cNvPr id="100353"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6" name="TextBox 5"/>
          <p:cNvSpPr txBox="1"/>
          <p:nvPr/>
        </p:nvSpPr>
        <p:spPr>
          <a:xfrm>
            <a:off x="5715000" y="5791200"/>
            <a:ext cx="2396810" cy="584775"/>
          </a:xfrm>
          <a:prstGeom prst="rect">
            <a:avLst/>
          </a:prstGeom>
          <a:noFill/>
        </p:spPr>
        <p:txBody>
          <a:bodyPr wrap="none" rtlCol="0">
            <a:spAutoFit/>
          </a:bodyPr>
          <a:lstStyle/>
          <a:p>
            <a:r>
              <a:rPr lang="en-US" sz="3200" b="1" i="1" dirty="0" smtClean="0">
                <a:solidFill>
                  <a:srgbClr val="002060"/>
                </a:solidFill>
              </a:rPr>
              <a:t>PULPDENT</a:t>
            </a:r>
            <a:endParaRPr lang="en-US" sz="3200" b="1" i="1" dirty="0">
              <a:solidFill>
                <a:srgbClr val="002060"/>
              </a:solidFill>
            </a:endParaRPr>
          </a:p>
        </p:txBody>
      </p:sp>
      <p:pic>
        <p:nvPicPr>
          <p:cNvPr id="7" name="Picture 8" descr="C:\Documents and Settings\FBerk\Local Settings\Temporary Internet Files\Content.IE5\OV7SPQ1B\MC900441807[1].png"/>
          <p:cNvPicPr>
            <a:picLocks noChangeAspect="1" noChangeArrowheads="1"/>
          </p:cNvPicPr>
          <p:nvPr/>
        </p:nvPicPr>
        <p:blipFill>
          <a:blip r:embed="rId3"/>
          <a:srcRect/>
          <a:stretch>
            <a:fillRect/>
          </a:stretch>
        </p:blipFill>
        <p:spPr bwMode="auto">
          <a:xfrm>
            <a:off x="2209800" y="3505200"/>
            <a:ext cx="1524000" cy="1524000"/>
          </a:xfrm>
          <a:prstGeom prst="rect">
            <a:avLst/>
          </a:prstGeom>
          <a:noFill/>
        </p:spPr>
      </p:pic>
      <p:pic>
        <p:nvPicPr>
          <p:cNvPr id="8" name="Picture 8" descr="C:\Documents and Settings\FBerk\Local Settings\Temporary Internet Files\Content.IE5\OV7SPQ1B\MC900441807[1].png"/>
          <p:cNvPicPr>
            <a:picLocks noChangeAspect="1" noChangeArrowheads="1"/>
          </p:cNvPicPr>
          <p:nvPr/>
        </p:nvPicPr>
        <p:blipFill>
          <a:blip r:embed="rId3"/>
          <a:srcRect/>
          <a:stretch>
            <a:fillRect/>
          </a:stretch>
        </p:blipFill>
        <p:spPr bwMode="auto">
          <a:xfrm>
            <a:off x="3200400" y="4191000"/>
            <a:ext cx="1524000" cy="1524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4" name="TextBox 3"/>
          <p:cNvSpPr txBox="1"/>
          <p:nvPr/>
        </p:nvSpPr>
        <p:spPr>
          <a:xfrm>
            <a:off x="228600" y="2366189"/>
            <a:ext cx="8686800" cy="3108543"/>
          </a:xfrm>
          <a:prstGeom prst="rect">
            <a:avLst/>
          </a:prstGeom>
          <a:noFill/>
        </p:spPr>
        <p:txBody>
          <a:bodyPr wrap="square" rtlCol="0">
            <a:spAutoFit/>
          </a:bodyPr>
          <a:lstStyle/>
          <a:p>
            <a:pPr lvl="1">
              <a:buFont typeface="Arial" pitchFamily="34" charset="0"/>
              <a:buChar char="•"/>
            </a:pPr>
            <a:r>
              <a:rPr lang="en-US" sz="2400" dirty="0" smtClean="0">
                <a:solidFill>
                  <a:srgbClr val="C00000"/>
                </a:solidFill>
              </a:rPr>
              <a:t> Patented, moisture-tolerant, ionic resin matrix</a:t>
            </a:r>
          </a:p>
          <a:p>
            <a:pPr lvl="1">
              <a:buFont typeface="Arial" pitchFamily="34" charset="0"/>
              <a:buChar char="•"/>
            </a:pPr>
            <a:r>
              <a:rPr lang="en-US" sz="2400" dirty="0" smtClean="0">
                <a:solidFill>
                  <a:srgbClr val="C00000"/>
                </a:solidFill>
              </a:rPr>
              <a:t> Facilitates very high </a:t>
            </a:r>
            <a:r>
              <a:rPr lang="en-US" sz="2400" u="sng" dirty="0" smtClean="0">
                <a:solidFill>
                  <a:srgbClr val="C00000"/>
                </a:solidFill>
              </a:rPr>
              <a:t>release and recharge </a:t>
            </a:r>
            <a:r>
              <a:rPr lang="en-US" sz="2400" dirty="0" smtClean="0">
                <a:solidFill>
                  <a:srgbClr val="C00000"/>
                </a:solidFill>
              </a:rPr>
              <a:t>of calcium, 	phosphate and fluoride ions</a:t>
            </a:r>
          </a:p>
          <a:p>
            <a:pPr lvl="1">
              <a:buFont typeface="Arial" pitchFamily="34" charset="0"/>
              <a:buChar char="•"/>
            </a:pPr>
            <a:r>
              <a:rPr lang="en-US" sz="2400" dirty="0" smtClean="0">
                <a:solidFill>
                  <a:srgbClr val="C00000"/>
                </a:solidFill>
              </a:rPr>
              <a:t> Responds to demineralization cycles with release of ions</a:t>
            </a:r>
          </a:p>
          <a:p>
            <a:pPr lvl="1">
              <a:buFont typeface="Arial" pitchFamily="34" charset="0"/>
              <a:buChar char="•"/>
            </a:pPr>
            <a:r>
              <a:rPr lang="en-US" sz="2400" dirty="0" smtClean="0">
                <a:solidFill>
                  <a:srgbClr val="C00000"/>
                </a:solidFill>
              </a:rPr>
              <a:t> Recharge capability provides long-term benefits </a:t>
            </a:r>
          </a:p>
          <a:p>
            <a:pPr lvl="1">
              <a:buFont typeface="Arial" pitchFamily="34" charset="0"/>
              <a:buChar char="•"/>
            </a:pPr>
            <a:r>
              <a:rPr lang="en-US" sz="2400" dirty="0" smtClean="0">
                <a:solidFill>
                  <a:srgbClr val="C00000"/>
                </a:solidFill>
              </a:rPr>
              <a:t> Integrates, penetrates and chemically bonds to teeth </a:t>
            </a:r>
          </a:p>
          <a:p>
            <a:pPr lvl="1">
              <a:buFont typeface="Arial" pitchFamily="34" charset="0"/>
              <a:buChar char="•"/>
            </a:pPr>
            <a:r>
              <a:rPr lang="en-US" sz="2400" dirty="0" smtClean="0">
                <a:solidFill>
                  <a:srgbClr val="C00000"/>
                </a:solidFill>
              </a:rPr>
              <a:t> Seals against bacterial </a:t>
            </a:r>
            <a:r>
              <a:rPr lang="en-US" sz="2400" dirty="0" err="1" smtClean="0">
                <a:solidFill>
                  <a:srgbClr val="C00000"/>
                </a:solidFill>
              </a:rPr>
              <a:t>microleakage</a:t>
            </a:r>
            <a:r>
              <a:rPr lang="en-US" sz="2400" dirty="0" smtClean="0">
                <a:solidFill>
                  <a:srgbClr val="C00000"/>
                </a:solidFill>
              </a:rPr>
              <a:t> </a:t>
            </a:r>
          </a:p>
          <a:p>
            <a:pPr lvl="1">
              <a:buFont typeface="Arial" pitchFamily="34" charset="0"/>
              <a:buChar char="•"/>
            </a:pPr>
            <a:endParaRPr lang="en-US" sz="2800" dirty="0" smtClean="0">
              <a:solidFill>
                <a:srgbClr val="C00000"/>
              </a:solidFill>
            </a:endParaRPr>
          </a:p>
        </p:txBody>
      </p:sp>
      <p:sp>
        <p:nvSpPr>
          <p:cNvPr id="5" name="Rectangle 4"/>
          <p:cNvSpPr/>
          <p:nvPr/>
        </p:nvSpPr>
        <p:spPr>
          <a:xfrm>
            <a:off x="6324600" y="5816025"/>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6" name="TextBox 5"/>
          <p:cNvSpPr txBox="1"/>
          <p:nvPr/>
        </p:nvSpPr>
        <p:spPr>
          <a:xfrm>
            <a:off x="3124200" y="1214735"/>
            <a:ext cx="2906565" cy="461665"/>
          </a:xfrm>
          <a:prstGeom prst="rect">
            <a:avLst/>
          </a:prstGeom>
          <a:noFill/>
        </p:spPr>
        <p:txBody>
          <a:bodyPr wrap="none" rtlCol="0">
            <a:spAutoFit/>
          </a:bodyPr>
          <a:lstStyle/>
          <a:p>
            <a:r>
              <a:rPr lang="en-US" sz="2400" dirty="0" smtClean="0">
                <a:solidFill>
                  <a:srgbClr val="C00000"/>
                </a:solidFill>
              </a:rPr>
              <a:t>Key Component #1 </a:t>
            </a:r>
            <a:endParaRPr lang="en-US" sz="2400" dirty="0">
              <a:solidFill>
                <a:srgbClr val="C00000"/>
              </a:solidFill>
            </a:endParaRPr>
          </a:p>
        </p:txBody>
      </p:sp>
      <p:sp>
        <p:nvSpPr>
          <p:cNvPr id="7" name="TextBox 6"/>
          <p:cNvSpPr txBox="1"/>
          <p:nvPr/>
        </p:nvSpPr>
        <p:spPr>
          <a:xfrm>
            <a:off x="2438400" y="1701225"/>
            <a:ext cx="4338047" cy="584775"/>
          </a:xfrm>
          <a:prstGeom prst="rect">
            <a:avLst/>
          </a:prstGeom>
          <a:noFill/>
        </p:spPr>
        <p:txBody>
          <a:bodyPr wrap="none" rtlCol="0">
            <a:spAutoFit/>
          </a:bodyPr>
          <a:lstStyle/>
          <a:p>
            <a:pPr algn="ctr"/>
            <a:r>
              <a:rPr lang="en-US" sz="3200" b="1" dirty="0" smtClean="0">
                <a:solidFill>
                  <a:srgbClr val="C00000"/>
                </a:solidFill>
              </a:rPr>
              <a:t>Bioactive </a:t>
            </a:r>
            <a:r>
              <a:rPr lang="en-US" sz="3200" b="1" dirty="0" smtClean="0">
                <a:solidFill>
                  <a:srgbClr val="C00000"/>
                </a:solidFill>
                <a:latin typeface="Baskerville Old Face" pitchFamily="18" charset="0"/>
              </a:rPr>
              <a:t>I</a:t>
            </a:r>
            <a:r>
              <a:rPr lang="en-US" sz="3200" b="1" dirty="0" smtClean="0">
                <a:solidFill>
                  <a:srgbClr val="C00000"/>
                </a:solidFill>
              </a:rPr>
              <a:t>onic Resin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1\FBerk\LOCALS~1\Temp\jZip\jZip35122\jZip3817A\ACTIVA.R_white back.jpg"/>
          <p:cNvPicPr>
            <a:picLocks noChangeAspect="1" noChangeArrowheads="1"/>
          </p:cNvPicPr>
          <p:nvPr/>
        </p:nvPicPr>
        <p:blipFill>
          <a:blip r:embed="rId2"/>
          <a:srcRect l="5864" t="11164" r="53091" b="21850"/>
          <a:stretch>
            <a:fillRect/>
          </a:stretch>
        </p:blipFill>
        <p:spPr bwMode="auto">
          <a:xfrm>
            <a:off x="76200" y="23326"/>
            <a:ext cx="1828800" cy="1119674"/>
          </a:xfrm>
          <a:prstGeom prst="rect">
            <a:avLst/>
          </a:prstGeom>
          <a:noFill/>
        </p:spPr>
      </p:pic>
      <p:sp>
        <p:nvSpPr>
          <p:cNvPr id="4" name="TextBox 3"/>
          <p:cNvSpPr txBox="1"/>
          <p:nvPr/>
        </p:nvSpPr>
        <p:spPr>
          <a:xfrm>
            <a:off x="1143000" y="2240101"/>
            <a:ext cx="7010400" cy="2800767"/>
          </a:xfrm>
          <a:prstGeom prst="rect">
            <a:avLst/>
          </a:prstGeom>
          <a:noFill/>
        </p:spPr>
        <p:txBody>
          <a:bodyPr wrap="square" rtlCol="0">
            <a:spAutoFit/>
          </a:bodyPr>
          <a:lstStyle/>
          <a:p>
            <a:pPr>
              <a:buFont typeface="Arial" pitchFamily="34" charset="0"/>
              <a:buChar char="•"/>
            </a:pPr>
            <a:r>
              <a:rPr lang="en-US" sz="2800" dirty="0" smtClean="0">
                <a:solidFill>
                  <a:srgbClr val="C00000"/>
                </a:solidFill>
              </a:rPr>
              <a:t> </a:t>
            </a:r>
            <a:r>
              <a:rPr lang="en-US" sz="2400" dirty="0" smtClean="0">
                <a:solidFill>
                  <a:srgbClr val="C00000"/>
                </a:solidFill>
              </a:rPr>
              <a:t>Patented resin is tough – not brittle</a:t>
            </a:r>
          </a:p>
          <a:p>
            <a:pPr>
              <a:buFont typeface="Arial" pitchFamily="34" charset="0"/>
              <a:buChar char="•"/>
            </a:pPr>
            <a:r>
              <a:rPr lang="en-US" sz="2400" dirty="0">
                <a:solidFill>
                  <a:srgbClr val="C00000"/>
                </a:solidFill>
              </a:rPr>
              <a:t> </a:t>
            </a:r>
            <a:r>
              <a:rPr lang="en-US" sz="2400" dirty="0" smtClean="0">
                <a:solidFill>
                  <a:srgbClr val="C00000"/>
                </a:solidFill>
              </a:rPr>
              <a:t>Absorbs stress and shock like dentin</a:t>
            </a:r>
          </a:p>
          <a:p>
            <a:pPr>
              <a:buFont typeface="Arial" pitchFamily="34" charset="0"/>
              <a:buChar char="•"/>
            </a:pPr>
            <a:r>
              <a:rPr lang="en-US" sz="2400" dirty="0" smtClean="0">
                <a:solidFill>
                  <a:srgbClr val="C00000"/>
                </a:solidFill>
              </a:rPr>
              <a:t> Extremely durable, fracture and wear resistant</a:t>
            </a:r>
          </a:p>
          <a:p>
            <a:pPr>
              <a:buFont typeface="Arial" pitchFamily="34" charset="0"/>
              <a:buChar char="•"/>
            </a:pPr>
            <a:r>
              <a:rPr lang="en-US" sz="2400" dirty="0" smtClean="0">
                <a:solidFill>
                  <a:srgbClr val="C00000"/>
                </a:solidFill>
              </a:rPr>
              <a:t> Tough and resilient at marginal interface</a:t>
            </a:r>
          </a:p>
          <a:p>
            <a:pPr>
              <a:buFont typeface="Arial" pitchFamily="34" charset="0"/>
              <a:buChar char="•"/>
            </a:pPr>
            <a:r>
              <a:rPr lang="en-US" sz="2400" dirty="0" smtClean="0">
                <a:solidFill>
                  <a:srgbClr val="C00000"/>
                </a:solidFill>
              </a:rPr>
              <a:t> Does not crumble, wash out, or chip at margins</a:t>
            </a:r>
          </a:p>
          <a:p>
            <a:pPr>
              <a:buFont typeface="Arial" pitchFamily="34" charset="0"/>
              <a:buChar char="•"/>
            </a:pPr>
            <a:r>
              <a:rPr lang="en-US" sz="2400" dirty="0" smtClean="0">
                <a:solidFill>
                  <a:srgbClr val="C00000"/>
                </a:solidFill>
              </a:rPr>
              <a:t> Mimics physical properties of tooth structure</a:t>
            </a:r>
          </a:p>
          <a:p>
            <a:pPr>
              <a:buFont typeface="Arial" pitchFamily="34" charset="0"/>
              <a:buChar char="•"/>
            </a:pPr>
            <a:endParaRPr lang="en-US" sz="2800" dirty="0">
              <a:solidFill>
                <a:srgbClr val="C00000"/>
              </a:solidFill>
            </a:endParaRPr>
          </a:p>
        </p:txBody>
      </p:sp>
      <p:sp>
        <p:nvSpPr>
          <p:cNvPr id="5" name="Rectangle 4"/>
          <p:cNvSpPr/>
          <p:nvPr/>
        </p:nvSpPr>
        <p:spPr>
          <a:xfrm>
            <a:off x="6324600" y="5816025"/>
            <a:ext cx="2396810" cy="584775"/>
          </a:xfrm>
          <a:prstGeom prst="rect">
            <a:avLst/>
          </a:prstGeom>
        </p:spPr>
        <p:txBody>
          <a:bodyPr wrap="none">
            <a:spAutoFit/>
          </a:bodyPr>
          <a:lstStyle/>
          <a:p>
            <a:r>
              <a:rPr lang="en-US" sz="3200" b="1" i="1" dirty="0" smtClean="0">
                <a:solidFill>
                  <a:srgbClr val="002060"/>
                </a:solidFill>
              </a:rPr>
              <a:t>PULPDENT</a:t>
            </a:r>
            <a:endParaRPr lang="en-US" sz="3200" b="1" i="1" dirty="0">
              <a:solidFill>
                <a:srgbClr val="002060"/>
              </a:solidFill>
            </a:endParaRPr>
          </a:p>
        </p:txBody>
      </p:sp>
      <p:sp>
        <p:nvSpPr>
          <p:cNvPr id="6" name="TextBox 5"/>
          <p:cNvSpPr txBox="1"/>
          <p:nvPr/>
        </p:nvSpPr>
        <p:spPr>
          <a:xfrm>
            <a:off x="2590800" y="1701225"/>
            <a:ext cx="4038600" cy="584775"/>
          </a:xfrm>
          <a:prstGeom prst="rect">
            <a:avLst/>
          </a:prstGeom>
          <a:noFill/>
        </p:spPr>
        <p:txBody>
          <a:bodyPr wrap="square" rtlCol="0">
            <a:spAutoFit/>
          </a:bodyPr>
          <a:lstStyle/>
          <a:p>
            <a:r>
              <a:rPr lang="en-US" sz="3200" b="1" dirty="0" smtClean="0">
                <a:solidFill>
                  <a:srgbClr val="C00000"/>
                </a:solidFill>
              </a:rPr>
              <a:t>Rubberized Resin </a:t>
            </a:r>
            <a:endParaRPr lang="en-US" sz="3200" b="1" dirty="0">
              <a:solidFill>
                <a:srgbClr val="C00000"/>
              </a:solidFill>
            </a:endParaRPr>
          </a:p>
        </p:txBody>
      </p:sp>
      <p:sp>
        <p:nvSpPr>
          <p:cNvPr id="7" name="TextBox 6"/>
          <p:cNvSpPr txBox="1"/>
          <p:nvPr/>
        </p:nvSpPr>
        <p:spPr>
          <a:xfrm>
            <a:off x="3124200" y="1219200"/>
            <a:ext cx="2821606" cy="461665"/>
          </a:xfrm>
          <a:prstGeom prst="rect">
            <a:avLst/>
          </a:prstGeom>
          <a:noFill/>
        </p:spPr>
        <p:txBody>
          <a:bodyPr wrap="none" rtlCol="0">
            <a:spAutoFit/>
          </a:bodyPr>
          <a:lstStyle/>
          <a:p>
            <a:r>
              <a:rPr lang="en-US" sz="2400" dirty="0" smtClean="0">
                <a:solidFill>
                  <a:srgbClr val="C00000"/>
                </a:solidFill>
              </a:rPr>
              <a:t>Key Component #2</a:t>
            </a:r>
            <a:endParaRPr lang="en-US" sz="2400" dirty="0">
              <a:solidFill>
                <a:srgbClr val="C0000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18849</TotalTime>
  <Words>1706</Words>
  <Application>Microsoft Office PowerPoint</Application>
  <PresentationFormat>On-screen Show (4:3)</PresentationFormat>
  <Paragraphs>314</Paragraphs>
  <Slides>42</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Concourse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Tough Rubberized Resin</vt:lpstr>
      <vt:lpstr>Tough vs. Brittle: Deflection at Break</vt:lpstr>
      <vt:lpstr>Deflection at Break of ACTIVA is 2-3 times greater than composites and 5-10 times greater than GIs and RMGIs</vt:lpstr>
      <vt:lpstr>Compressive and Diametral Tensile Strength of ACTIVA BioACTIVE-RESTORATIVE is comparable to composites and greater than RMGI and GIs.</vt:lpstr>
      <vt:lpstr>Compressive and Flexural Strength of ACTIVA BioACTIVE-BASE/LINER is much greater than RMGIs. </vt:lpstr>
      <vt:lpstr>Wear of a Calcium, Phosphate and Fluoride Releasing Restorative Material Bansal R. J Dent Res 94 (Spec Iss A) 3797, 2015 (www.iadr.org)</vt:lpstr>
      <vt:lpstr> Wear resistance of new ACTIVA compared to other restorative materials.  Garcia-Godoy F, Morrow BR. J Dent Res 94 (Spec Iss A) 3522, 2015 (www.iadr.org)  </vt:lpstr>
      <vt:lpstr>Relatively low water absorption is advantageous for bioactive materials, which require water to unlock their bioactive potential. ACTIVA has slightly more water absorption than composites, which are hydrophobic and not bioactive, and far less than glass ionomers and RMGIs.</vt:lpstr>
      <vt:lpstr>Excessive water absorption compromises materials. Water absorption of ACTIVA BioACTIVE-BASE/LINER is far less than RMGIs. Water absorption of TheraCal is 7 times greater than ACTIVA. </vt:lpstr>
      <vt:lpstr>Low water solubility is important for durability and longevity. Solubility of ACTIVA is comparable to composites and far lower than glass ionomers and RMGIs.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KANATTU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SUNNY</dc:creator>
  <cp:lastModifiedBy>Fred Berk</cp:lastModifiedBy>
  <cp:revision>1230</cp:revision>
  <dcterms:created xsi:type="dcterms:W3CDTF">2011-03-08T15:06:47Z</dcterms:created>
  <dcterms:modified xsi:type="dcterms:W3CDTF">2015-03-31T18:13:00Z</dcterms:modified>
</cp:coreProperties>
</file>